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57"/>
  </p:notesMasterIdLst>
  <p:handoutMasterIdLst>
    <p:handoutMasterId r:id="rId58"/>
  </p:handoutMasterIdLst>
  <p:sldIdLst>
    <p:sldId id="321" r:id="rId2"/>
    <p:sldId id="535" r:id="rId3"/>
    <p:sldId id="550" r:id="rId4"/>
    <p:sldId id="551" r:id="rId5"/>
    <p:sldId id="552" r:id="rId6"/>
    <p:sldId id="570" r:id="rId7"/>
    <p:sldId id="554" r:id="rId8"/>
    <p:sldId id="555" r:id="rId9"/>
    <p:sldId id="556" r:id="rId10"/>
    <p:sldId id="557" r:id="rId11"/>
    <p:sldId id="558" r:id="rId12"/>
    <p:sldId id="549" r:id="rId13"/>
    <p:sldId id="532" r:id="rId14"/>
    <p:sldId id="526" r:id="rId15"/>
    <p:sldId id="534" r:id="rId16"/>
    <p:sldId id="528" r:id="rId17"/>
    <p:sldId id="538" r:id="rId18"/>
    <p:sldId id="530" r:id="rId19"/>
    <p:sldId id="531" r:id="rId20"/>
    <p:sldId id="529" r:id="rId21"/>
    <p:sldId id="536" r:id="rId22"/>
    <p:sldId id="533" r:id="rId23"/>
    <p:sldId id="539" r:id="rId24"/>
    <p:sldId id="540" r:id="rId25"/>
    <p:sldId id="541" r:id="rId26"/>
    <p:sldId id="542" r:id="rId27"/>
    <p:sldId id="543" r:id="rId28"/>
    <p:sldId id="545" r:id="rId29"/>
    <p:sldId id="546" r:id="rId30"/>
    <p:sldId id="565" r:id="rId31"/>
    <p:sldId id="566" r:id="rId32"/>
    <p:sldId id="568" r:id="rId33"/>
    <p:sldId id="569" r:id="rId34"/>
    <p:sldId id="567" r:id="rId35"/>
    <p:sldId id="547" r:id="rId36"/>
    <p:sldId id="433" r:id="rId37"/>
    <p:sldId id="457" r:id="rId38"/>
    <p:sldId id="509" r:id="rId39"/>
    <p:sldId id="521" r:id="rId40"/>
    <p:sldId id="522" r:id="rId41"/>
    <p:sldId id="523" r:id="rId42"/>
    <p:sldId id="524" r:id="rId43"/>
    <p:sldId id="548" r:id="rId44"/>
    <p:sldId id="571" r:id="rId45"/>
    <p:sldId id="572" r:id="rId46"/>
    <p:sldId id="537" r:id="rId47"/>
    <p:sldId id="464" r:id="rId48"/>
    <p:sldId id="573" r:id="rId49"/>
    <p:sldId id="577" r:id="rId50"/>
    <p:sldId id="574" r:id="rId51"/>
    <p:sldId id="575" r:id="rId52"/>
    <p:sldId id="576" r:id="rId53"/>
    <p:sldId id="562" r:id="rId54"/>
    <p:sldId id="516" r:id="rId55"/>
    <p:sldId id="544"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535"/>
            <p14:sldId id="550"/>
            <p14:sldId id="551"/>
            <p14:sldId id="552"/>
            <p14:sldId id="570"/>
            <p14:sldId id="554"/>
            <p14:sldId id="555"/>
            <p14:sldId id="556"/>
            <p14:sldId id="557"/>
            <p14:sldId id="558"/>
            <p14:sldId id="549"/>
            <p14:sldId id="532"/>
            <p14:sldId id="526"/>
            <p14:sldId id="534"/>
            <p14:sldId id="528"/>
            <p14:sldId id="538"/>
            <p14:sldId id="530"/>
            <p14:sldId id="531"/>
            <p14:sldId id="529"/>
            <p14:sldId id="536"/>
            <p14:sldId id="533"/>
            <p14:sldId id="539"/>
            <p14:sldId id="540"/>
            <p14:sldId id="541"/>
            <p14:sldId id="542"/>
            <p14:sldId id="543"/>
            <p14:sldId id="545"/>
            <p14:sldId id="546"/>
            <p14:sldId id="565"/>
            <p14:sldId id="566"/>
            <p14:sldId id="568"/>
            <p14:sldId id="569"/>
            <p14:sldId id="567"/>
            <p14:sldId id="547"/>
            <p14:sldId id="433"/>
            <p14:sldId id="457"/>
            <p14:sldId id="509"/>
            <p14:sldId id="521"/>
            <p14:sldId id="522"/>
            <p14:sldId id="523"/>
            <p14:sldId id="524"/>
            <p14:sldId id="548"/>
            <p14:sldId id="571"/>
            <p14:sldId id="572"/>
            <p14:sldId id="537"/>
            <p14:sldId id="464"/>
            <p14:sldId id="573"/>
            <p14:sldId id="577"/>
            <p14:sldId id="574"/>
            <p14:sldId id="575"/>
            <p14:sldId id="576"/>
            <p14:sldId id="562"/>
            <p14:sldId id="516"/>
            <p14:sldId id="5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ktor Jurkowski (TGA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DBC652"/>
    <a:srgbClr val="FFFFFF"/>
    <a:srgbClr val="000080"/>
    <a:srgbClr val="3F80CD"/>
    <a:srgbClr val="003399"/>
    <a:srgbClr val="FF0033"/>
    <a:srgbClr val="0033CC"/>
    <a:srgbClr val="66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35" autoAdjust="0"/>
    <p:restoredTop sz="89831" autoAdjust="0"/>
  </p:normalViewPr>
  <p:slideViewPr>
    <p:cSldViewPr snapToGrid="0" snapToObjects="1">
      <p:cViewPr>
        <p:scale>
          <a:sx n="89" d="100"/>
          <a:sy n="89" d="100"/>
        </p:scale>
        <p:origin x="896" y="200"/>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commentAuthors" Target="commentAuthor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E9695-85A4-C64B-BD4F-E8F2CC1BF585}"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5717B5D-A4FA-454C-88D0-94E36CF4B9D5}">
      <dgm:prSet phldrT="[Text]"/>
      <dgm:spPr/>
      <dgm:t>
        <a:bodyPr/>
        <a:lstStyle/>
        <a:p>
          <a:r>
            <a:rPr lang="en-US" dirty="0" smtClean="0"/>
            <a:t>Network processing and analysis</a:t>
          </a:r>
        </a:p>
      </dgm:t>
    </dgm:pt>
    <dgm:pt modelId="{F6FFA8DF-CE2F-914A-81F3-0FA985A7893E}" type="parTrans" cxnId="{B5672D42-7DB1-D343-868B-1BBDA04E5A52}">
      <dgm:prSet/>
      <dgm:spPr/>
      <dgm:t>
        <a:bodyPr/>
        <a:lstStyle/>
        <a:p>
          <a:endParaRPr lang="en-US"/>
        </a:p>
      </dgm:t>
    </dgm:pt>
    <dgm:pt modelId="{7E9DD6A2-B69E-F841-A495-F39708E08CA6}" type="sibTrans" cxnId="{B5672D42-7DB1-D343-868B-1BBDA04E5A52}">
      <dgm:prSet/>
      <dgm:spPr/>
      <dgm:t>
        <a:bodyPr/>
        <a:lstStyle/>
        <a:p>
          <a:endParaRPr lang="en-US"/>
        </a:p>
      </dgm:t>
    </dgm:pt>
    <dgm:pt modelId="{CEEAF565-F291-BD43-8F35-39554B107A41}">
      <dgm:prSet phldrT="[Text]"/>
      <dgm:spPr/>
      <dgm:t>
        <a:bodyPr/>
        <a:lstStyle/>
        <a:p>
          <a:r>
            <a:rPr lang="en-US" dirty="0" smtClean="0"/>
            <a:t>Network reconstruction</a:t>
          </a:r>
          <a:endParaRPr lang="en-US" dirty="0"/>
        </a:p>
      </dgm:t>
    </dgm:pt>
    <dgm:pt modelId="{54EB2709-32EF-1C47-B687-9EF46515616E}" type="parTrans" cxnId="{212B5848-B942-7741-90D7-44626A4A6D25}">
      <dgm:prSet/>
      <dgm:spPr/>
      <dgm:t>
        <a:bodyPr/>
        <a:lstStyle/>
        <a:p>
          <a:endParaRPr lang="en-US"/>
        </a:p>
      </dgm:t>
    </dgm:pt>
    <dgm:pt modelId="{5F4AD27D-A21D-ED45-B32F-036D3E9DE1FB}" type="sibTrans" cxnId="{212B5848-B942-7741-90D7-44626A4A6D25}">
      <dgm:prSet/>
      <dgm:spPr/>
      <dgm:t>
        <a:bodyPr/>
        <a:lstStyle/>
        <a:p>
          <a:endParaRPr lang="en-US"/>
        </a:p>
      </dgm:t>
    </dgm:pt>
    <dgm:pt modelId="{5DD5CE89-53F3-294A-91D1-155883AEA414}">
      <dgm:prSet phldrT="[Text]"/>
      <dgm:spPr/>
      <dgm:t>
        <a:bodyPr/>
        <a:lstStyle/>
        <a:p>
          <a:r>
            <a:rPr lang="en-US" dirty="0" smtClean="0"/>
            <a:t>Network modularization</a:t>
          </a:r>
          <a:endParaRPr lang="en-US" dirty="0"/>
        </a:p>
      </dgm:t>
    </dgm:pt>
    <dgm:pt modelId="{8AA08713-D4E5-0440-A9BF-0EB5401F7878}" type="parTrans" cxnId="{643CF3D9-13EA-6D46-90F5-9CB7278DB37C}">
      <dgm:prSet/>
      <dgm:spPr/>
      <dgm:t>
        <a:bodyPr/>
        <a:lstStyle/>
        <a:p>
          <a:endParaRPr lang="en-US"/>
        </a:p>
      </dgm:t>
    </dgm:pt>
    <dgm:pt modelId="{27062B01-6977-8040-9993-867659808E61}" type="sibTrans" cxnId="{643CF3D9-13EA-6D46-90F5-9CB7278DB37C}">
      <dgm:prSet/>
      <dgm:spPr/>
      <dgm:t>
        <a:bodyPr/>
        <a:lstStyle/>
        <a:p>
          <a:endParaRPr lang="en-US"/>
        </a:p>
      </dgm:t>
    </dgm:pt>
    <dgm:pt modelId="{A6D2692A-A08D-7B41-9088-54975424CA71}">
      <dgm:prSet phldrT="[Text]"/>
      <dgm:spPr/>
      <dgm:t>
        <a:bodyPr/>
        <a:lstStyle/>
        <a:p>
          <a:r>
            <a:rPr lang="en-US" dirty="0" smtClean="0"/>
            <a:t>Network dynamics</a:t>
          </a:r>
          <a:endParaRPr lang="en-US" dirty="0"/>
        </a:p>
      </dgm:t>
    </dgm:pt>
    <dgm:pt modelId="{6BD7F826-2989-4744-A2FD-8411A47DF500}" type="parTrans" cxnId="{4CA3DC98-8366-5E44-B3DF-0B1E307D0481}">
      <dgm:prSet/>
      <dgm:spPr/>
      <dgm:t>
        <a:bodyPr/>
        <a:lstStyle/>
        <a:p>
          <a:endParaRPr lang="en-US"/>
        </a:p>
      </dgm:t>
    </dgm:pt>
    <dgm:pt modelId="{377C99B1-49C4-6A4F-B3D2-2DE46CA93B30}" type="sibTrans" cxnId="{4CA3DC98-8366-5E44-B3DF-0B1E307D0481}">
      <dgm:prSet/>
      <dgm:spPr/>
      <dgm:t>
        <a:bodyPr/>
        <a:lstStyle/>
        <a:p>
          <a:endParaRPr lang="en-US"/>
        </a:p>
      </dgm:t>
    </dgm:pt>
    <dgm:pt modelId="{99886515-C5AD-1549-9786-0093CACBB7A0}" type="pres">
      <dgm:prSet presAssocID="{DD7E9695-85A4-C64B-BD4F-E8F2CC1BF585}" presName="cycle" presStyleCnt="0">
        <dgm:presLayoutVars>
          <dgm:dir/>
          <dgm:resizeHandles val="exact"/>
        </dgm:presLayoutVars>
      </dgm:prSet>
      <dgm:spPr/>
      <dgm:t>
        <a:bodyPr/>
        <a:lstStyle/>
        <a:p>
          <a:endParaRPr lang="en-US"/>
        </a:p>
      </dgm:t>
    </dgm:pt>
    <dgm:pt modelId="{D2377F0C-D612-DD4F-B39F-4EDCC03815BE}" type="pres">
      <dgm:prSet presAssocID="{15717B5D-A4FA-454C-88D0-94E36CF4B9D5}" presName="dummy" presStyleCnt="0"/>
      <dgm:spPr/>
    </dgm:pt>
    <dgm:pt modelId="{6A75E70D-66BF-1F4D-ABD9-3F99C5616DF2}" type="pres">
      <dgm:prSet presAssocID="{15717B5D-A4FA-454C-88D0-94E36CF4B9D5}" presName="node" presStyleLbl="revTx" presStyleIdx="0" presStyleCnt="4">
        <dgm:presLayoutVars>
          <dgm:bulletEnabled val="1"/>
        </dgm:presLayoutVars>
      </dgm:prSet>
      <dgm:spPr/>
      <dgm:t>
        <a:bodyPr/>
        <a:lstStyle/>
        <a:p>
          <a:endParaRPr lang="en-US"/>
        </a:p>
      </dgm:t>
    </dgm:pt>
    <dgm:pt modelId="{0E6A670B-386B-7348-AC0E-C4CA37A62CD3}" type="pres">
      <dgm:prSet presAssocID="{7E9DD6A2-B69E-F841-A495-F39708E08CA6}" presName="sibTrans" presStyleLbl="node1" presStyleIdx="0" presStyleCnt="4"/>
      <dgm:spPr/>
      <dgm:t>
        <a:bodyPr/>
        <a:lstStyle/>
        <a:p>
          <a:endParaRPr lang="en-US"/>
        </a:p>
      </dgm:t>
    </dgm:pt>
    <dgm:pt modelId="{121CD4D9-05F4-D448-845D-4E9141317486}" type="pres">
      <dgm:prSet presAssocID="{5DD5CE89-53F3-294A-91D1-155883AEA414}" presName="dummy" presStyleCnt="0"/>
      <dgm:spPr/>
    </dgm:pt>
    <dgm:pt modelId="{ECB75C48-608D-004B-87EF-E2AEEAD68613}" type="pres">
      <dgm:prSet presAssocID="{5DD5CE89-53F3-294A-91D1-155883AEA414}" presName="node" presStyleLbl="revTx" presStyleIdx="1" presStyleCnt="4">
        <dgm:presLayoutVars>
          <dgm:bulletEnabled val="1"/>
        </dgm:presLayoutVars>
      </dgm:prSet>
      <dgm:spPr/>
      <dgm:t>
        <a:bodyPr/>
        <a:lstStyle/>
        <a:p>
          <a:endParaRPr lang="en-US"/>
        </a:p>
      </dgm:t>
    </dgm:pt>
    <dgm:pt modelId="{4E1ED016-BA33-8445-A814-F9155790C1B8}" type="pres">
      <dgm:prSet presAssocID="{27062B01-6977-8040-9993-867659808E61}" presName="sibTrans" presStyleLbl="node1" presStyleIdx="1" presStyleCnt="4"/>
      <dgm:spPr/>
      <dgm:t>
        <a:bodyPr/>
        <a:lstStyle/>
        <a:p>
          <a:endParaRPr lang="en-US"/>
        </a:p>
      </dgm:t>
    </dgm:pt>
    <dgm:pt modelId="{2306EFBC-4735-934E-B232-155231A7E09A}" type="pres">
      <dgm:prSet presAssocID="{A6D2692A-A08D-7B41-9088-54975424CA71}" presName="dummy" presStyleCnt="0"/>
      <dgm:spPr/>
    </dgm:pt>
    <dgm:pt modelId="{2DC41688-F2AF-7043-A464-2E443CEC6299}" type="pres">
      <dgm:prSet presAssocID="{A6D2692A-A08D-7B41-9088-54975424CA71}" presName="node" presStyleLbl="revTx" presStyleIdx="2" presStyleCnt="4">
        <dgm:presLayoutVars>
          <dgm:bulletEnabled val="1"/>
        </dgm:presLayoutVars>
      </dgm:prSet>
      <dgm:spPr/>
      <dgm:t>
        <a:bodyPr/>
        <a:lstStyle/>
        <a:p>
          <a:endParaRPr lang="en-US"/>
        </a:p>
      </dgm:t>
    </dgm:pt>
    <dgm:pt modelId="{B69B9777-792B-5D47-ACFA-35DABC6989FD}" type="pres">
      <dgm:prSet presAssocID="{377C99B1-49C4-6A4F-B3D2-2DE46CA93B30}" presName="sibTrans" presStyleLbl="node1" presStyleIdx="2" presStyleCnt="4"/>
      <dgm:spPr/>
      <dgm:t>
        <a:bodyPr/>
        <a:lstStyle/>
        <a:p>
          <a:endParaRPr lang="en-US"/>
        </a:p>
      </dgm:t>
    </dgm:pt>
    <dgm:pt modelId="{E2548D8C-9852-CD41-8BEB-8950CD246198}" type="pres">
      <dgm:prSet presAssocID="{CEEAF565-F291-BD43-8F35-39554B107A41}" presName="dummy" presStyleCnt="0"/>
      <dgm:spPr/>
    </dgm:pt>
    <dgm:pt modelId="{63885E96-8226-8D49-A2A6-27C144CA0A46}" type="pres">
      <dgm:prSet presAssocID="{CEEAF565-F291-BD43-8F35-39554B107A41}" presName="node" presStyleLbl="revTx" presStyleIdx="3" presStyleCnt="4">
        <dgm:presLayoutVars>
          <dgm:bulletEnabled val="1"/>
        </dgm:presLayoutVars>
      </dgm:prSet>
      <dgm:spPr/>
      <dgm:t>
        <a:bodyPr/>
        <a:lstStyle/>
        <a:p>
          <a:endParaRPr lang="en-US"/>
        </a:p>
      </dgm:t>
    </dgm:pt>
    <dgm:pt modelId="{C90ABF73-1476-3F43-98CB-A1A753D2CFD5}" type="pres">
      <dgm:prSet presAssocID="{5F4AD27D-A21D-ED45-B32F-036D3E9DE1FB}" presName="sibTrans" presStyleLbl="node1" presStyleIdx="3" presStyleCnt="4"/>
      <dgm:spPr/>
      <dgm:t>
        <a:bodyPr/>
        <a:lstStyle/>
        <a:p>
          <a:endParaRPr lang="en-US"/>
        </a:p>
      </dgm:t>
    </dgm:pt>
  </dgm:ptLst>
  <dgm:cxnLst>
    <dgm:cxn modelId="{0F61AB75-7ACB-BF41-87B3-9A6AC289F675}" type="presOf" srcId="{A6D2692A-A08D-7B41-9088-54975424CA71}" destId="{2DC41688-F2AF-7043-A464-2E443CEC6299}" srcOrd="0" destOrd="0" presId="urn:microsoft.com/office/officeart/2005/8/layout/cycle1"/>
    <dgm:cxn modelId="{223A0508-A9C5-194C-A6DC-3CFAAB8F7784}" type="presOf" srcId="{5F4AD27D-A21D-ED45-B32F-036D3E9DE1FB}" destId="{C90ABF73-1476-3F43-98CB-A1A753D2CFD5}" srcOrd="0" destOrd="0" presId="urn:microsoft.com/office/officeart/2005/8/layout/cycle1"/>
    <dgm:cxn modelId="{4CA3DC98-8366-5E44-B3DF-0B1E307D0481}" srcId="{DD7E9695-85A4-C64B-BD4F-E8F2CC1BF585}" destId="{A6D2692A-A08D-7B41-9088-54975424CA71}" srcOrd="2" destOrd="0" parTransId="{6BD7F826-2989-4744-A2FD-8411A47DF500}" sibTransId="{377C99B1-49C4-6A4F-B3D2-2DE46CA93B30}"/>
    <dgm:cxn modelId="{B5672D42-7DB1-D343-868B-1BBDA04E5A52}" srcId="{DD7E9695-85A4-C64B-BD4F-E8F2CC1BF585}" destId="{15717B5D-A4FA-454C-88D0-94E36CF4B9D5}" srcOrd="0" destOrd="0" parTransId="{F6FFA8DF-CE2F-914A-81F3-0FA985A7893E}" sibTransId="{7E9DD6A2-B69E-F841-A495-F39708E08CA6}"/>
    <dgm:cxn modelId="{212B5848-B942-7741-90D7-44626A4A6D25}" srcId="{DD7E9695-85A4-C64B-BD4F-E8F2CC1BF585}" destId="{CEEAF565-F291-BD43-8F35-39554B107A41}" srcOrd="3" destOrd="0" parTransId="{54EB2709-32EF-1C47-B687-9EF46515616E}" sibTransId="{5F4AD27D-A21D-ED45-B32F-036D3E9DE1FB}"/>
    <dgm:cxn modelId="{0054437A-6BFE-5C47-B4F3-D382F8B0AAD2}" type="presOf" srcId="{7E9DD6A2-B69E-F841-A495-F39708E08CA6}" destId="{0E6A670B-386B-7348-AC0E-C4CA37A62CD3}" srcOrd="0" destOrd="0" presId="urn:microsoft.com/office/officeart/2005/8/layout/cycle1"/>
    <dgm:cxn modelId="{78B24E2C-48E8-304C-971D-1D9E99CD6C4E}" type="presOf" srcId="{5DD5CE89-53F3-294A-91D1-155883AEA414}" destId="{ECB75C48-608D-004B-87EF-E2AEEAD68613}" srcOrd="0" destOrd="0" presId="urn:microsoft.com/office/officeart/2005/8/layout/cycle1"/>
    <dgm:cxn modelId="{643CF3D9-13EA-6D46-90F5-9CB7278DB37C}" srcId="{DD7E9695-85A4-C64B-BD4F-E8F2CC1BF585}" destId="{5DD5CE89-53F3-294A-91D1-155883AEA414}" srcOrd="1" destOrd="0" parTransId="{8AA08713-D4E5-0440-A9BF-0EB5401F7878}" sibTransId="{27062B01-6977-8040-9993-867659808E61}"/>
    <dgm:cxn modelId="{F2105739-12CB-FD48-A4BD-7863FDF55373}" type="presOf" srcId="{27062B01-6977-8040-9993-867659808E61}" destId="{4E1ED016-BA33-8445-A814-F9155790C1B8}" srcOrd="0" destOrd="0" presId="urn:microsoft.com/office/officeart/2005/8/layout/cycle1"/>
    <dgm:cxn modelId="{96C63621-F44E-6A4F-A5BD-68BEC66A8567}" type="presOf" srcId="{15717B5D-A4FA-454C-88D0-94E36CF4B9D5}" destId="{6A75E70D-66BF-1F4D-ABD9-3F99C5616DF2}" srcOrd="0" destOrd="0" presId="urn:microsoft.com/office/officeart/2005/8/layout/cycle1"/>
    <dgm:cxn modelId="{F9EE3F7D-7DEE-0849-B64A-F854C515971D}" type="presOf" srcId="{CEEAF565-F291-BD43-8F35-39554B107A41}" destId="{63885E96-8226-8D49-A2A6-27C144CA0A46}" srcOrd="0" destOrd="0" presId="urn:microsoft.com/office/officeart/2005/8/layout/cycle1"/>
    <dgm:cxn modelId="{0FA44EAC-3FCB-D04E-BCCE-FE6BD90A465C}" type="presOf" srcId="{377C99B1-49C4-6A4F-B3D2-2DE46CA93B30}" destId="{B69B9777-792B-5D47-ACFA-35DABC6989FD}" srcOrd="0" destOrd="0" presId="urn:microsoft.com/office/officeart/2005/8/layout/cycle1"/>
    <dgm:cxn modelId="{A45D0788-4F08-8843-BDE4-86E0C54243F5}" type="presOf" srcId="{DD7E9695-85A4-C64B-BD4F-E8F2CC1BF585}" destId="{99886515-C5AD-1549-9786-0093CACBB7A0}" srcOrd="0" destOrd="0" presId="urn:microsoft.com/office/officeart/2005/8/layout/cycle1"/>
    <dgm:cxn modelId="{442EF290-7C38-BA46-ADC6-0CB15A93C765}" type="presParOf" srcId="{99886515-C5AD-1549-9786-0093CACBB7A0}" destId="{D2377F0C-D612-DD4F-B39F-4EDCC03815BE}" srcOrd="0" destOrd="0" presId="urn:microsoft.com/office/officeart/2005/8/layout/cycle1"/>
    <dgm:cxn modelId="{F9D4B3C6-AA9F-314D-827B-08940726B8AC}" type="presParOf" srcId="{99886515-C5AD-1549-9786-0093CACBB7A0}" destId="{6A75E70D-66BF-1F4D-ABD9-3F99C5616DF2}" srcOrd="1" destOrd="0" presId="urn:microsoft.com/office/officeart/2005/8/layout/cycle1"/>
    <dgm:cxn modelId="{30BB73F8-77A5-6748-BCF3-E2459F691EA9}" type="presParOf" srcId="{99886515-C5AD-1549-9786-0093CACBB7A0}" destId="{0E6A670B-386B-7348-AC0E-C4CA37A62CD3}" srcOrd="2" destOrd="0" presId="urn:microsoft.com/office/officeart/2005/8/layout/cycle1"/>
    <dgm:cxn modelId="{612A1E92-B762-C941-BEEA-F0FB2E8BE586}" type="presParOf" srcId="{99886515-C5AD-1549-9786-0093CACBB7A0}" destId="{121CD4D9-05F4-D448-845D-4E9141317486}" srcOrd="3" destOrd="0" presId="urn:microsoft.com/office/officeart/2005/8/layout/cycle1"/>
    <dgm:cxn modelId="{0FBA2C37-520D-6B44-991C-9C752EFBF578}" type="presParOf" srcId="{99886515-C5AD-1549-9786-0093CACBB7A0}" destId="{ECB75C48-608D-004B-87EF-E2AEEAD68613}" srcOrd="4" destOrd="0" presId="urn:microsoft.com/office/officeart/2005/8/layout/cycle1"/>
    <dgm:cxn modelId="{4E560F71-4B6C-4F40-8E47-CB77A980EEAC}" type="presParOf" srcId="{99886515-C5AD-1549-9786-0093CACBB7A0}" destId="{4E1ED016-BA33-8445-A814-F9155790C1B8}" srcOrd="5" destOrd="0" presId="urn:microsoft.com/office/officeart/2005/8/layout/cycle1"/>
    <dgm:cxn modelId="{B102944F-7CF6-884E-AB3D-6214875944D6}" type="presParOf" srcId="{99886515-C5AD-1549-9786-0093CACBB7A0}" destId="{2306EFBC-4735-934E-B232-155231A7E09A}" srcOrd="6" destOrd="0" presId="urn:microsoft.com/office/officeart/2005/8/layout/cycle1"/>
    <dgm:cxn modelId="{BBCF1D88-3367-5741-8786-C5A19315EAE7}" type="presParOf" srcId="{99886515-C5AD-1549-9786-0093CACBB7A0}" destId="{2DC41688-F2AF-7043-A464-2E443CEC6299}" srcOrd="7" destOrd="0" presId="urn:microsoft.com/office/officeart/2005/8/layout/cycle1"/>
    <dgm:cxn modelId="{C78D8974-A1F2-AA45-A9B0-5BAE53EEC53E}" type="presParOf" srcId="{99886515-C5AD-1549-9786-0093CACBB7A0}" destId="{B69B9777-792B-5D47-ACFA-35DABC6989FD}" srcOrd="8" destOrd="0" presId="urn:microsoft.com/office/officeart/2005/8/layout/cycle1"/>
    <dgm:cxn modelId="{65484227-F2F7-E748-BB18-C3E9D3976D7A}" type="presParOf" srcId="{99886515-C5AD-1549-9786-0093CACBB7A0}" destId="{E2548D8C-9852-CD41-8BEB-8950CD246198}" srcOrd="9" destOrd="0" presId="urn:microsoft.com/office/officeart/2005/8/layout/cycle1"/>
    <dgm:cxn modelId="{320BCC1C-28A8-E049-BD5C-50D00C1A25D7}" type="presParOf" srcId="{99886515-C5AD-1549-9786-0093CACBB7A0}" destId="{63885E96-8226-8D49-A2A6-27C144CA0A46}" srcOrd="10" destOrd="0" presId="urn:microsoft.com/office/officeart/2005/8/layout/cycle1"/>
    <dgm:cxn modelId="{72A750D0-8BA4-1D4D-B4D3-0A00F2B88E44}" type="presParOf" srcId="{99886515-C5AD-1549-9786-0093CACBB7A0}" destId="{C90ABF73-1476-3F43-98CB-A1A753D2CFD5}"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5E70D-66BF-1F4D-ABD9-3F99C5616DF2}">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processing and analysis</a:t>
          </a:r>
        </a:p>
      </dsp:txBody>
      <dsp:txXfrm>
        <a:off x="3551358" y="90962"/>
        <a:ext cx="1437679" cy="1437679"/>
      </dsp:txXfrm>
    </dsp:sp>
    <dsp:sp modelId="{0E6A670B-386B-7348-AC0E-C4CA37A62CD3}">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75C48-608D-004B-87EF-E2AEEAD68613}">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modularization</a:t>
          </a:r>
          <a:endParaRPr lang="en-US" sz="1700" kern="1200" dirty="0"/>
        </a:p>
      </dsp:txBody>
      <dsp:txXfrm>
        <a:off x="3551358" y="2535358"/>
        <a:ext cx="1437679" cy="1437679"/>
      </dsp:txXfrm>
    </dsp:sp>
    <dsp:sp modelId="{4E1ED016-BA33-8445-A814-F9155790C1B8}">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C41688-F2AF-7043-A464-2E443CEC6299}">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dynamics</a:t>
          </a:r>
          <a:endParaRPr lang="en-US" sz="1700" kern="1200" dirty="0"/>
        </a:p>
      </dsp:txBody>
      <dsp:txXfrm>
        <a:off x="1106962" y="2535358"/>
        <a:ext cx="1437679" cy="1437679"/>
      </dsp:txXfrm>
    </dsp:sp>
    <dsp:sp modelId="{B69B9777-792B-5D47-ACFA-35DABC6989FD}">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885E96-8226-8D49-A2A6-27C144CA0A46}">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Network reconstruction</a:t>
          </a:r>
          <a:endParaRPr lang="en-US" sz="1700" kern="1200" dirty="0"/>
        </a:p>
      </dsp:txBody>
      <dsp:txXfrm>
        <a:off x="1106962" y="90962"/>
        <a:ext cx="1437679" cy="1437679"/>
      </dsp:txXfrm>
    </dsp:sp>
    <dsp:sp modelId="{C90ABF73-1476-3F43-98CB-A1A753D2CFD5}">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 Id="rId2"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26/01/2017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26/01/2017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a:t>
            </a:fld>
            <a:endParaRPr lang="en-US"/>
          </a:p>
        </p:txBody>
      </p:sp>
    </p:spTree>
    <p:extLst>
      <p:ext uri="{BB962C8B-B14F-4D97-AF65-F5344CB8AC3E}">
        <p14:creationId xmlns:p14="http://schemas.microsoft.com/office/powerpoint/2010/main" val="1756845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42</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44</a:t>
            </a:fld>
            <a:endParaRPr lang="en-US"/>
          </a:p>
        </p:txBody>
      </p:sp>
    </p:spTree>
    <p:extLst>
      <p:ext uri="{BB962C8B-B14F-4D97-AF65-F5344CB8AC3E}">
        <p14:creationId xmlns:p14="http://schemas.microsoft.com/office/powerpoint/2010/main" val="116658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46</a:t>
            </a:fld>
            <a:endParaRPr lang="en-GB"/>
          </a:p>
        </p:txBody>
      </p:sp>
    </p:spTree>
    <p:extLst>
      <p:ext uri="{BB962C8B-B14F-4D97-AF65-F5344CB8AC3E}">
        <p14:creationId xmlns:p14="http://schemas.microsoft.com/office/powerpoint/2010/main" val="590032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54</a:t>
            </a:fld>
            <a:endParaRPr lang="en-US"/>
          </a:p>
        </p:txBody>
      </p:sp>
    </p:spTree>
    <p:extLst>
      <p:ext uri="{BB962C8B-B14F-4D97-AF65-F5344CB8AC3E}">
        <p14:creationId xmlns:p14="http://schemas.microsoft.com/office/powerpoint/2010/main" val="8329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Logistic Regression is very popular in biomedical research for half a century.</a:t>
            </a:r>
          </a:p>
          <a:p>
            <a:r>
              <a:rPr lang="en-GB" sz="1200" dirty="0" smtClean="0"/>
              <a:t>When over-parametrised, i.e., p &gt; N (features is larger than samples), regularisation is needed to achieve a stable fit, i.e., traditional regression does not perform well with wide datasets with lots of correlation.</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35996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13</a:t>
            </a:fld>
            <a:endParaRPr lang="en-US"/>
          </a:p>
        </p:txBody>
      </p:sp>
    </p:spTree>
    <p:extLst>
      <p:ext uri="{BB962C8B-B14F-4D97-AF65-F5344CB8AC3E}">
        <p14:creationId xmlns:p14="http://schemas.microsoft.com/office/powerpoint/2010/main" val="36276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18</a:t>
            </a:fld>
            <a:endParaRPr lang="en-US"/>
          </a:p>
        </p:txBody>
      </p:sp>
    </p:spTree>
    <p:extLst>
      <p:ext uri="{BB962C8B-B14F-4D97-AF65-F5344CB8AC3E}">
        <p14:creationId xmlns:p14="http://schemas.microsoft.com/office/powerpoint/2010/main" val="19397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22</a:t>
            </a:fld>
            <a:endParaRPr lang="en-US"/>
          </a:p>
        </p:txBody>
      </p:sp>
    </p:spTree>
    <p:extLst>
      <p:ext uri="{BB962C8B-B14F-4D97-AF65-F5344CB8AC3E}">
        <p14:creationId xmlns:p14="http://schemas.microsoft.com/office/powerpoint/2010/main" val="647863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15EDC59-5342-E941-BF32-1D69B11815E8}" type="slidenum">
              <a:rPr lang="en-US" smtClean="0"/>
              <a:t>36</a:t>
            </a:fld>
            <a:endParaRPr lang="en-US"/>
          </a:p>
        </p:txBody>
      </p:sp>
    </p:spTree>
    <p:extLst>
      <p:ext uri="{BB962C8B-B14F-4D97-AF65-F5344CB8AC3E}">
        <p14:creationId xmlns:p14="http://schemas.microsoft.com/office/powerpoint/2010/main" val="88773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40</a:t>
            </a:fld>
            <a:endParaRPr lang="en-US"/>
          </a:p>
        </p:txBody>
      </p:sp>
    </p:spTree>
    <p:extLst>
      <p:ext uri="{BB962C8B-B14F-4D97-AF65-F5344CB8AC3E}">
        <p14:creationId xmlns:p14="http://schemas.microsoft.com/office/powerpoint/2010/main" val="334503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Dassa</a:t>
            </a:r>
            <a:endParaRPr lang="en-US" dirty="0" smtClean="0"/>
          </a:p>
        </p:txBody>
      </p:sp>
      <p:sp>
        <p:nvSpPr>
          <p:cNvPr id="4" name="Slide Number Placeholder 3"/>
          <p:cNvSpPr>
            <a:spLocks noGrp="1"/>
          </p:cNvSpPr>
          <p:nvPr>
            <p:ph type="sldNum" sz="quarter" idx="10"/>
          </p:nvPr>
        </p:nvSpPr>
        <p:spPr/>
        <p:txBody>
          <a:bodyPr/>
          <a:lstStyle/>
          <a:p>
            <a:fld id="{F15EDC59-5342-E941-BF32-1D69B11815E8}" type="slidenum">
              <a:rPr lang="en-US" smtClean="0"/>
              <a:t>41</a:t>
            </a:fld>
            <a:endParaRPr lang="en-US"/>
          </a:p>
        </p:txBody>
      </p:sp>
    </p:spTree>
    <p:extLst>
      <p:ext uri="{BB962C8B-B14F-4D97-AF65-F5344CB8AC3E}">
        <p14:creationId xmlns:p14="http://schemas.microsoft.com/office/powerpoint/2010/main" val="33450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DE1303B-2C71-43B5-89D2-288FF44682B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DE1DB44-7A9F-44C5-87AA-96577A6EE9C6}"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FC278DB-0546-46F7-88A0-8D5B66AB8522}"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F1733BE-009D-4175-B59A-5547AA1F5A0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27EBD8B-126A-4726-B518-3DE4CD173A00}" type="datetime1">
              <a:rPr lang="en-GB" smtClean="0"/>
              <a:t>26/01/2017</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8662"/>
          </a:xfrm>
        </p:spPr>
        <p:txBody>
          <a:bodyPr/>
          <a:lstStyle/>
          <a:p>
            <a:r>
              <a:rPr lang="en-GB" dirty="0" smtClean="0"/>
              <a:t>Click to edit Master title style</a:t>
            </a:r>
            <a:endParaRPr lang="en-US"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BF81D5-500B-4DAA-BAF9-4F179AAEE6E5}"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67632F9-BD4A-481F-AEB8-F7D336ADE58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5965F-8C33-4014-ADA7-3F74AFCA1C69}" type="datetime1">
              <a:rPr lang="en-GB" smtClean="0"/>
              <a:t>26/01/2017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Connecting Nutrition and Health</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2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2.wdp"/><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tiff"/></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9.jpeg"/><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13.tiff"/></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package" Target="../embeddings/Microsoft_Word_Document1.docx"/><Relationship Id="rId5" Type="http://schemas.openxmlformats.org/officeDocument/2006/relationships/image" Target="../media/image43.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45.emf"/><Relationship Id="rId6" Type="http://schemas.openxmlformats.org/officeDocument/2006/relationships/oleObject" Target="../embeddings/oleObject3.bin"/><Relationship Id="rId7" Type="http://schemas.openxmlformats.org/officeDocument/2006/relationships/image" Target="../media/image46.emf"/><Relationship Id="rId8" Type="http://schemas.openxmlformats.org/officeDocument/2006/relationships/image" Target="../media/image47.tif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tiff"/></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5"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1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15076592" y="18842142"/>
            <a:ext cx="14269054" cy="1465643"/>
            <a:chOff x="15076592" y="18842142"/>
            <a:chExt cx="14269054" cy="1465643"/>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0" name="Picture 9" descr="metaboli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1" name="Picture 10" descr="microarra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2" name="Picture 11" descr="galaxy.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3" name="Picture 12" descr="methods.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4" name="Picture 13" descr="graph.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5" name="Picture 14" descr="bacteria.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6" name="Picture 15" descr="Citrus_fruits.jpg"/>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17" name="Picture 16" descr="git.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18" name="Picture 17" descr="models.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grpSp>
      <p:sp>
        <p:nvSpPr>
          <p:cNvPr id="3" name="Title 2"/>
          <p:cNvSpPr>
            <a:spLocks noGrp="1"/>
          </p:cNvSpPr>
          <p:nvPr>
            <p:ph type="ctrTitle"/>
          </p:nvPr>
        </p:nvSpPr>
        <p:spPr/>
        <p:txBody>
          <a:bodyPr/>
          <a:lstStyle/>
          <a:p>
            <a:r>
              <a:rPr lang="en-US" sz="2400" b="1" dirty="0">
                <a:solidFill>
                  <a:srgbClr val="000080"/>
                </a:solidFill>
                <a:ea typeface="ＭＳ Ｐゴシック" charset="0"/>
                <a:cs typeface="ＭＳ Ｐゴシック" charset="0"/>
              </a:rPr>
              <a:t>Application of biological priors to improve integration of multi-omics data </a:t>
            </a:r>
            <a:r>
              <a:rPr lang="en-US" sz="2400" b="1" dirty="0" smtClean="0">
                <a:solidFill>
                  <a:srgbClr val="000080"/>
                </a:solidFill>
                <a:ea typeface="ＭＳ Ｐゴシック" charset="0"/>
                <a:cs typeface="ＭＳ Ｐゴシック" charset="0"/>
              </a:rPr>
              <a:t>sets</a:t>
            </a:r>
            <a:endParaRPr lang="en-GB" dirty="0"/>
          </a:p>
        </p:txBody>
      </p:sp>
      <p:sp>
        <p:nvSpPr>
          <p:cNvPr id="5" name="Subtitle 4"/>
          <p:cNvSpPr>
            <a:spLocks noGrp="1"/>
          </p:cNvSpPr>
          <p:nvPr>
            <p:ph type="subTitle" idx="1"/>
          </p:nvPr>
        </p:nvSpPr>
        <p:spPr/>
        <p:txBody>
          <a:bodyPr/>
          <a:lstStyle/>
          <a:p>
            <a:r>
              <a:rPr lang="en-GB" dirty="0" smtClean="0"/>
              <a:t>Wiktor Jurkowski</a:t>
            </a:r>
            <a:endParaRPr lang="en-GB" dirty="0"/>
          </a:p>
        </p:txBody>
      </p:sp>
      <p:sp>
        <p:nvSpPr>
          <p:cNvPr id="2" name="Date Placeholder 1"/>
          <p:cNvSpPr>
            <a:spLocks noGrp="1"/>
          </p:cNvSpPr>
          <p:nvPr>
            <p:ph type="dt" sz="half" idx="10"/>
          </p:nvPr>
        </p:nvSpPr>
        <p:spPr/>
        <p:txBody>
          <a:bodyPr/>
          <a:lstStyle/>
          <a:p>
            <a:fld id="{1A0F1CE6-13B3-4D39-878C-C9E029B80525}"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a:t>
            </a:fld>
            <a:endParaRPr lang="en-US"/>
          </a:p>
        </p:txBody>
      </p:sp>
      <p:pic>
        <p:nvPicPr>
          <p:cNvPr id="19" name="Picture 18" descr="thing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232400"/>
            <a:ext cx="9144000" cy="945258"/>
          </a:xfrm>
          <a:prstGeom prst="rect">
            <a:avLst/>
          </a:prstGeom>
        </p:spPr>
      </p:pic>
      <p:sp>
        <p:nvSpPr>
          <p:cNvPr id="6" name="Footer Placeholder 5"/>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14" y="1048233"/>
            <a:ext cx="1830650" cy="584775"/>
          </a:xfrm>
          <a:prstGeom prst="rect">
            <a:avLst/>
          </a:prstGeom>
          <a:noFill/>
        </p:spPr>
        <p:txBody>
          <a:bodyPr wrap="square" rtlCol="0">
            <a:spAutoFit/>
          </a:bodyPr>
          <a:lstStyle/>
          <a:p>
            <a:pPr algn="ctr"/>
            <a:r>
              <a:rPr lang="en-GB" sz="1600" dirty="0" smtClean="0"/>
              <a:t>Logistic Regression with regularisation</a:t>
            </a:r>
          </a:p>
        </p:txBody>
      </p:sp>
      <p:sp>
        <p:nvSpPr>
          <p:cNvPr id="4" name="TextBox 3"/>
          <p:cNvSpPr txBox="1"/>
          <p:nvPr/>
        </p:nvSpPr>
        <p:spPr>
          <a:xfrm>
            <a:off x="2373294" y="1048233"/>
            <a:ext cx="6672400" cy="830997"/>
          </a:xfrm>
          <a:prstGeom prst="rect">
            <a:avLst/>
          </a:prstGeom>
          <a:noFill/>
        </p:spPr>
        <p:txBody>
          <a:bodyPr wrap="square" rtlCol="0">
            <a:spAutoFit/>
          </a:bodyPr>
          <a:lstStyle/>
          <a:p>
            <a:r>
              <a:rPr lang="en-GB" sz="1600" dirty="0" smtClean="0"/>
              <a:t>Good for cases where p &gt; N (features is larger than samples)</a:t>
            </a:r>
            <a:endParaRPr lang="en-GB" sz="1600" dirty="0"/>
          </a:p>
          <a:p>
            <a:pPr marL="285750" indent="-285750">
              <a:buFont typeface="Arial" charset="0"/>
              <a:buChar char="•"/>
            </a:pPr>
            <a:r>
              <a:rPr lang="en-GB" sz="1600" dirty="0" smtClean="0"/>
              <a:t>Lasso-penalised logistic models</a:t>
            </a:r>
            <a:endParaRPr lang="en-GB" sz="1600" dirty="0"/>
          </a:p>
          <a:p>
            <a:pPr marL="285750" indent="-285750">
              <a:buFont typeface="Arial" charset="0"/>
              <a:buChar char="•"/>
            </a:pPr>
            <a:r>
              <a:rPr lang="en-GB" sz="1600" dirty="0" smtClean="0"/>
              <a:t>Coordinate descent</a:t>
            </a:r>
            <a:endParaRPr lang="en-GB" sz="1600" dirty="0"/>
          </a:p>
        </p:txBody>
      </p:sp>
      <p:sp>
        <p:nvSpPr>
          <p:cNvPr id="17" name="Left Brace 16"/>
          <p:cNvSpPr/>
          <p:nvPr/>
        </p:nvSpPr>
        <p:spPr>
          <a:xfrm>
            <a:off x="2096941" y="1066800"/>
            <a:ext cx="276354" cy="812430"/>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Date Placeholder 2"/>
          <p:cNvSpPr>
            <a:spLocks noGrp="1"/>
          </p:cNvSpPr>
          <p:nvPr>
            <p:ph type="dt" sz="half" idx="10"/>
          </p:nvPr>
        </p:nvSpPr>
        <p:spPr/>
        <p:txBody>
          <a:bodyPr/>
          <a:lstStyle/>
          <a:p>
            <a:fld id="{85F3E5A6-C468-4721-99D0-597BDB44E978}" type="datetime1">
              <a:rPr lang="en-GB" smtClean="0"/>
              <a:t>26/01/2017</a:t>
            </a:fld>
            <a:endParaRPr lang="en-US"/>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Slide Number Placeholder 9"/>
          <p:cNvSpPr>
            <a:spLocks noGrp="1"/>
          </p:cNvSpPr>
          <p:nvPr>
            <p:ph type="sldNum" sz="quarter" idx="12"/>
          </p:nvPr>
        </p:nvSpPr>
        <p:spPr/>
        <p:txBody>
          <a:bodyPr/>
          <a:lstStyle/>
          <a:p>
            <a:fld id="{4B6C3A51-3C17-0249-9ECC-FA6C0DA4621B}" type="slidenum">
              <a:rPr lang="en-US" smtClean="0"/>
              <a:t>11</a:t>
            </a:fld>
            <a:endParaRPr lang="en-US"/>
          </a:p>
        </p:txBody>
      </p:sp>
      <p:sp>
        <p:nvSpPr>
          <p:cNvPr id="25"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Generalisation of Linear Models, GLM</a:t>
            </a:r>
            <a:endParaRPr lang="en-GB" dirty="0"/>
          </a:p>
        </p:txBody>
      </p:sp>
      <p:sp>
        <p:nvSpPr>
          <p:cNvPr id="26" name="TextBox 25"/>
          <p:cNvSpPr txBox="1"/>
          <p:nvPr/>
        </p:nvSpPr>
        <p:spPr>
          <a:xfrm>
            <a:off x="177608" y="2405628"/>
            <a:ext cx="2019710" cy="830997"/>
          </a:xfrm>
          <a:prstGeom prst="rect">
            <a:avLst/>
          </a:prstGeom>
          <a:noFill/>
        </p:spPr>
        <p:txBody>
          <a:bodyPr wrap="square" rtlCol="0">
            <a:spAutoFit/>
          </a:bodyPr>
          <a:lstStyle/>
          <a:p>
            <a:pPr algn="ctr"/>
            <a:r>
              <a:rPr lang="en-GB" sz="1600" dirty="0" smtClean="0"/>
              <a:t>Multiclass Logistic Regression with regularisation</a:t>
            </a:r>
          </a:p>
        </p:txBody>
      </p:sp>
      <p:sp>
        <p:nvSpPr>
          <p:cNvPr id="27" name="TextBox 26"/>
          <p:cNvSpPr txBox="1"/>
          <p:nvPr/>
        </p:nvSpPr>
        <p:spPr>
          <a:xfrm>
            <a:off x="2405234" y="2150372"/>
            <a:ext cx="6281566" cy="1077218"/>
          </a:xfrm>
          <a:prstGeom prst="rect">
            <a:avLst/>
          </a:prstGeom>
          <a:noFill/>
        </p:spPr>
        <p:txBody>
          <a:bodyPr wrap="square" rtlCol="0">
            <a:spAutoFit/>
          </a:bodyPr>
          <a:lstStyle/>
          <a:p>
            <a:pPr marL="285750" indent="-285750">
              <a:buFont typeface="Arial" charset="0"/>
              <a:buChar char="•"/>
            </a:pPr>
            <a:r>
              <a:rPr lang="en-GB" sz="1600" dirty="0" smtClean="0"/>
              <a:t>One versus one OR One versus all</a:t>
            </a:r>
            <a:endParaRPr lang="en-GB" sz="1600" dirty="0"/>
          </a:p>
          <a:p>
            <a:pPr marL="285750" indent="-285750">
              <a:buFont typeface="Arial" charset="0"/>
              <a:buChar char="•"/>
            </a:pPr>
            <a:r>
              <a:rPr lang="en-GB" sz="1600" dirty="0" smtClean="0"/>
              <a:t>Multinomial likelihood</a:t>
            </a:r>
            <a:endParaRPr lang="en-GB" sz="1600" dirty="0"/>
          </a:p>
          <a:p>
            <a:pPr marL="285750" indent="-285750">
              <a:buFont typeface="Arial" charset="0"/>
              <a:buChar char="•"/>
            </a:pPr>
            <a:r>
              <a:rPr lang="en-GB" sz="1600" dirty="0" smtClean="0"/>
              <a:t>Coordinate-descent</a:t>
            </a:r>
            <a:endParaRPr lang="en-GB" sz="1600" dirty="0"/>
          </a:p>
          <a:p>
            <a:pPr marL="285750" indent="-285750">
              <a:buFont typeface="Arial" charset="0"/>
              <a:buChar char="•"/>
            </a:pPr>
            <a:r>
              <a:rPr lang="en-GB" sz="1600" dirty="0" smtClean="0"/>
              <a:t>Grouped-Lasso penalty </a:t>
            </a:r>
            <a:endParaRPr lang="en-GB" sz="1600" dirty="0"/>
          </a:p>
        </p:txBody>
      </p:sp>
      <p:sp>
        <p:nvSpPr>
          <p:cNvPr id="28" name="Left Brace 27"/>
          <p:cNvSpPr/>
          <p:nvPr/>
        </p:nvSpPr>
        <p:spPr>
          <a:xfrm>
            <a:off x="2111440" y="2180371"/>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p:cNvSpPr txBox="1"/>
          <p:nvPr/>
        </p:nvSpPr>
        <p:spPr>
          <a:xfrm>
            <a:off x="190872" y="3475126"/>
            <a:ext cx="1792717" cy="830997"/>
          </a:xfrm>
          <a:prstGeom prst="rect">
            <a:avLst/>
          </a:prstGeom>
          <a:noFill/>
        </p:spPr>
        <p:txBody>
          <a:bodyPr wrap="square" rtlCol="0">
            <a:spAutoFit/>
          </a:bodyPr>
          <a:lstStyle/>
          <a:p>
            <a:pPr algn="ctr"/>
            <a:r>
              <a:rPr lang="en-GB" sz="1600" dirty="0" smtClean="0"/>
              <a:t>Log Linear Models and the Poisson GLM</a:t>
            </a:r>
          </a:p>
        </p:txBody>
      </p:sp>
      <p:sp>
        <p:nvSpPr>
          <p:cNvPr id="30" name="TextBox 29"/>
          <p:cNvSpPr txBox="1"/>
          <p:nvPr/>
        </p:nvSpPr>
        <p:spPr>
          <a:xfrm>
            <a:off x="2405234" y="3583706"/>
            <a:ext cx="6210300" cy="584775"/>
          </a:xfrm>
          <a:prstGeom prst="rect">
            <a:avLst/>
          </a:prstGeom>
          <a:noFill/>
        </p:spPr>
        <p:txBody>
          <a:bodyPr wrap="square" rtlCol="0">
            <a:spAutoFit/>
          </a:bodyPr>
          <a:lstStyle/>
          <a:p>
            <a:r>
              <a:rPr lang="en-GB" sz="1600" dirty="0" smtClean="0"/>
              <a:t>When the response variable is (nonnegative) counts, Poisson likelihood is often used for inference.</a:t>
            </a:r>
          </a:p>
        </p:txBody>
      </p:sp>
      <p:sp>
        <p:nvSpPr>
          <p:cNvPr id="31" name="Left Brace 30"/>
          <p:cNvSpPr/>
          <p:nvPr/>
        </p:nvSpPr>
        <p:spPr>
          <a:xfrm>
            <a:off x="2135313" y="3583705"/>
            <a:ext cx="276354" cy="58477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extBox 31"/>
          <p:cNvSpPr txBox="1"/>
          <p:nvPr/>
        </p:nvSpPr>
        <p:spPr>
          <a:xfrm>
            <a:off x="250769" y="4567158"/>
            <a:ext cx="1841500" cy="584775"/>
          </a:xfrm>
          <a:prstGeom prst="rect">
            <a:avLst/>
          </a:prstGeom>
          <a:noFill/>
        </p:spPr>
        <p:txBody>
          <a:bodyPr wrap="square" rtlCol="0">
            <a:spAutoFit/>
          </a:bodyPr>
          <a:lstStyle/>
          <a:p>
            <a:pPr algn="ctr"/>
            <a:r>
              <a:rPr lang="en-GB" sz="1600" dirty="0" smtClean="0"/>
              <a:t>Cox Proportional Hazards Models</a:t>
            </a:r>
          </a:p>
        </p:txBody>
      </p:sp>
      <p:sp>
        <p:nvSpPr>
          <p:cNvPr id="33" name="TextBox 32"/>
          <p:cNvSpPr txBox="1"/>
          <p:nvPr/>
        </p:nvSpPr>
        <p:spPr>
          <a:xfrm>
            <a:off x="2411667" y="4382128"/>
            <a:ext cx="6178946" cy="1077218"/>
          </a:xfrm>
          <a:prstGeom prst="rect">
            <a:avLst/>
          </a:prstGeom>
          <a:noFill/>
        </p:spPr>
        <p:txBody>
          <a:bodyPr wrap="square" rtlCol="0">
            <a:spAutoFit/>
          </a:bodyPr>
          <a:lstStyle/>
          <a:p>
            <a:r>
              <a:rPr lang="en-GB" sz="1600" dirty="0" smtClean="0"/>
              <a:t>Survival time points data in medical studies when the outcome of interest after treatment is often time to death or time to recurrence of the disease.</a:t>
            </a:r>
          </a:p>
          <a:p>
            <a:pPr marL="285750" indent="-285750">
              <a:buFont typeface="Arial" panose="020B0604020202020204" pitchFamily="34" charset="0"/>
              <a:buChar char="•"/>
            </a:pPr>
            <a:r>
              <a:rPr lang="en-GB" sz="1600" dirty="0" smtClean="0"/>
              <a:t>Coordinate-descent (based-on)</a:t>
            </a:r>
          </a:p>
        </p:txBody>
      </p:sp>
      <p:sp>
        <p:nvSpPr>
          <p:cNvPr id="34" name="Left Brace 33"/>
          <p:cNvSpPr/>
          <p:nvPr/>
        </p:nvSpPr>
        <p:spPr>
          <a:xfrm>
            <a:off x="2087566" y="4408514"/>
            <a:ext cx="285729" cy="1050831"/>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p:cNvSpPr txBox="1"/>
          <p:nvPr/>
        </p:nvSpPr>
        <p:spPr>
          <a:xfrm>
            <a:off x="77375" y="5655233"/>
            <a:ext cx="2019710" cy="584775"/>
          </a:xfrm>
          <a:prstGeom prst="rect">
            <a:avLst/>
          </a:prstGeom>
          <a:noFill/>
        </p:spPr>
        <p:txBody>
          <a:bodyPr wrap="square" rtlCol="0">
            <a:spAutoFit/>
          </a:bodyPr>
          <a:lstStyle/>
          <a:p>
            <a:pPr algn="ctr"/>
            <a:r>
              <a:rPr lang="en-GB" sz="1600" smtClean="0"/>
              <a:t>Support Vector Machine, SVM</a:t>
            </a:r>
            <a:endParaRPr lang="en-GB" sz="1600" dirty="0" smtClean="0"/>
          </a:p>
        </p:txBody>
      </p:sp>
      <p:sp>
        <p:nvSpPr>
          <p:cNvPr id="36" name="TextBox 35"/>
          <p:cNvSpPr txBox="1"/>
          <p:nvPr/>
        </p:nvSpPr>
        <p:spPr>
          <a:xfrm>
            <a:off x="2295352" y="5661675"/>
            <a:ext cx="6178946"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Binary classification. </a:t>
            </a:r>
          </a:p>
          <a:p>
            <a:pPr marL="285750" indent="-285750">
              <a:buFont typeface="Arial" panose="020B0604020202020204" pitchFamily="34" charset="0"/>
              <a:buChar char="•"/>
            </a:pPr>
            <a:r>
              <a:rPr lang="en-GB" sz="1600" dirty="0" smtClean="0"/>
              <a:t>Similar to penalised Logistic Regression</a:t>
            </a:r>
          </a:p>
        </p:txBody>
      </p:sp>
      <p:sp>
        <p:nvSpPr>
          <p:cNvPr id="37" name="Left Brace 36"/>
          <p:cNvSpPr/>
          <p:nvPr/>
        </p:nvSpPr>
        <p:spPr>
          <a:xfrm>
            <a:off x="2004403" y="5654374"/>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Tree>
    <p:extLst>
      <p:ext uri="{BB962C8B-B14F-4D97-AF65-F5344CB8AC3E}">
        <p14:creationId xmlns:p14="http://schemas.microsoft.com/office/powerpoint/2010/main" val="307886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290" y="1215585"/>
            <a:ext cx="8267700" cy="1815882"/>
          </a:xfrm>
          <a:prstGeom prst="rect">
            <a:avLst/>
          </a:prstGeom>
          <a:noFill/>
        </p:spPr>
        <p:txBody>
          <a:bodyPr wrap="square" rtlCol="0">
            <a:spAutoFit/>
          </a:bodyPr>
          <a:lstStyle/>
          <a:p>
            <a:r>
              <a:rPr lang="is-IS" sz="1600" dirty="0" smtClean="0"/>
              <a:t>Simplify our model: dimension reduction</a:t>
            </a:r>
          </a:p>
          <a:p>
            <a:r>
              <a:rPr lang="is-IS" sz="1600" dirty="0" smtClean="0"/>
              <a:t>There are three main reasons to perform feature selection:</a:t>
            </a:r>
          </a:p>
          <a:p>
            <a:pPr marL="342900" indent="-342900">
              <a:buAutoNum type="arabicPeriod"/>
            </a:pPr>
            <a:r>
              <a:rPr lang="is-IS" sz="1600" dirty="0" smtClean="0"/>
              <a:t>Design consideration: reduce memory, improve speed</a:t>
            </a:r>
          </a:p>
          <a:p>
            <a:pPr marL="342900" indent="-342900">
              <a:buAutoNum type="arabicPeriod"/>
            </a:pPr>
            <a:r>
              <a:rPr lang="is-IS" sz="1600" dirty="0" smtClean="0"/>
              <a:t>Interpretability: simple models are easier to interpert</a:t>
            </a:r>
          </a:p>
          <a:p>
            <a:pPr marL="342900" indent="-342900">
              <a:buAutoNum type="arabicPeriod"/>
            </a:pPr>
            <a:r>
              <a:rPr lang="is-IS" sz="1600" dirty="0" smtClean="0"/>
              <a:t>Predictive Accuracy (overfitting): trade-off between:</a:t>
            </a:r>
          </a:p>
          <a:p>
            <a:pPr marL="628650" lvl="1" indent="-285750">
              <a:buFontTx/>
              <a:buChar char="-"/>
            </a:pPr>
            <a:r>
              <a:rPr lang="en-GB" sz="1600" dirty="0" smtClean="0"/>
              <a:t>How well ca we fit this particular dataset?</a:t>
            </a:r>
          </a:p>
          <a:p>
            <a:pPr marL="628650" lvl="1" indent="-285750">
              <a:buFontTx/>
              <a:buChar char="-"/>
            </a:pPr>
            <a:r>
              <a:rPr lang="en-GB" sz="1600" dirty="0" smtClean="0"/>
              <a:t>How well can the results be generalised to other datasets?</a:t>
            </a:r>
          </a:p>
        </p:txBody>
      </p:sp>
      <p:sp>
        <p:nvSpPr>
          <p:cNvPr id="4" name="TextBox 3"/>
          <p:cNvSpPr txBox="1"/>
          <p:nvPr/>
        </p:nvSpPr>
        <p:spPr>
          <a:xfrm>
            <a:off x="266288" y="3564791"/>
            <a:ext cx="8578167" cy="2791559"/>
          </a:xfrm>
          <a:prstGeom prst="rect">
            <a:avLst/>
          </a:prstGeom>
          <a:noFill/>
        </p:spPr>
        <p:txBody>
          <a:bodyPr wrap="square" rtlCol="0">
            <a:spAutoFit/>
          </a:bodyPr>
          <a:lstStyle/>
          <a:p>
            <a:r>
              <a:rPr lang="en-GB" sz="1600" dirty="0" smtClean="0"/>
              <a:t>It is a technique to determine whether a model can be generalised to other similar databases (it measure the accuracy of a model).</a:t>
            </a:r>
          </a:p>
          <a:p>
            <a:endParaRPr lang="en-GB" sz="1600" dirty="0"/>
          </a:p>
          <a:p>
            <a:r>
              <a:rPr lang="en-GB" sz="1600" dirty="0" smtClean="0"/>
              <a:t>Approach:</a:t>
            </a:r>
            <a:endParaRPr lang="en-GB" sz="1600" dirty="0"/>
          </a:p>
          <a:p>
            <a:pPr marL="285750" indent="-285750">
              <a:buFontTx/>
              <a:buChar char="-"/>
            </a:pPr>
            <a:r>
              <a:rPr lang="en-GB" sz="1600" dirty="0" smtClean="0"/>
              <a:t>Divide the dataset into training and test datasets</a:t>
            </a:r>
          </a:p>
          <a:p>
            <a:pPr marL="285750" indent="-285750">
              <a:buFontTx/>
              <a:buChar char="-"/>
            </a:pPr>
            <a:r>
              <a:rPr lang="en-GB" sz="1600" dirty="0" smtClean="0"/>
              <a:t>Fit the model to the training set</a:t>
            </a:r>
          </a:p>
          <a:p>
            <a:pPr marL="285750" indent="-285750">
              <a:buFontTx/>
              <a:buChar char="-"/>
            </a:pPr>
            <a:r>
              <a:rPr lang="en-GB" sz="1600" dirty="0" smtClean="0"/>
              <a:t>Use test set to evaluate goodness of fit</a:t>
            </a:r>
          </a:p>
          <a:p>
            <a:endParaRPr lang="en-GB" sz="1600" dirty="0"/>
          </a:p>
          <a:p>
            <a:r>
              <a:rPr lang="en-GB" sz="1600" dirty="0" smtClean="0"/>
              <a:t>Theory</a:t>
            </a:r>
            <a:endParaRPr lang="en-GB" sz="1600" dirty="0"/>
          </a:p>
          <a:p>
            <a:pPr marL="285750" indent="-285750">
              <a:buFontTx/>
              <a:buChar char="-"/>
            </a:pPr>
            <a:r>
              <a:rPr lang="en-GB" sz="1600" dirty="0" smtClean="0"/>
              <a:t>Signal is correlated across tests and training sets</a:t>
            </a:r>
          </a:p>
          <a:p>
            <a:pPr marL="285750" indent="-285750">
              <a:buFontTx/>
              <a:buChar char="-"/>
            </a:pPr>
            <a:r>
              <a:rPr lang="en-GB" sz="1600" dirty="0" smtClean="0"/>
              <a:t>Noise is uncorrelated across tests and training sets</a:t>
            </a:r>
          </a:p>
        </p:txBody>
      </p:sp>
      <p:sp>
        <p:nvSpPr>
          <p:cNvPr id="5" name="Date Placeholder 4"/>
          <p:cNvSpPr>
            <a:spLocks noGrp="1"/>
          </p:cNvSpPr>
          <p:nvPr>
            <p:ph type="dt" sz="half" idx="10"/>
          </p:nvPr>
        </p:nvSpPr>
        <p:spPr/>
        <p:txBody>
          <a:bodyPr/>
          <a:lstStyle/>
          <a:p>
            <a:fld id="{58A6E98C-599D-45AB-89EB-F008EE322A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12</a:t>
            </a:fld>
            <a:endParaRPr lang="en-US"/>
          </a:p>
        </p:txBody>
      </p:sp>
      <p:sp>
        <p:nvSpPr>
          <p:cNvPr id="8"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Feature Selection and Coefficient Shrinkage</a:t>
            </a:r>
            <a:endParaRPr lang="en-GB" dirty="0"/>
          </a:p>
        </p:txBody>
      </p:sp>
      <p:sp>
        <p:nvSpPr>
          <p:cNvPr id="9" name="Rectangle 8"/>
          <p:cNvSpPr/>
          <p:nvPr/>
        </p:nvSpPr>
        <p:spPr>
          <a:xfrm>
            <a:off x="266290" y="882134"/>
            <a:ext cx="1310872" cy="369332"/>
          </a:xfrm>
          <a:prstGeom prst="rect">
            <a:avLst/>
          </a:prstGeom>
        </p:spPr>
        <p:txBody>
          <a:bodyPr wrap="none">
            <a:spAutoFit/>
          </a:bodyPr>
          <a:lstStyle/>
          <a:p>
            <a:r>
              <a:rPr lang="is-IS" b="1" dirty="0"/>
              <a:t>Motivation:</a:t>
            </a:r>
            <a:endParaRPr lang="is-IS" dirty="0"/>
          </a:p>
        </p:txBody>
      </p:sp>
      <p:sp>
        <p:nvSpPr>
          <p:cNvPr id="10" name="Rectangle 9"/>
          <p:cNvSpPr/>
          <p:nvPr/>
        </p:nvSpPr>
        <p:spPr>
          <a:xfrm>
            <a:off x="266290" y="3220659"/>
            <a:ext cx="1712264" cy="369332"/>
          </a:xfrm>
          <a:prstGeom prst="rect">
            <a:avLst/>
          </a:prstGeom>
        </p:spPr>
        <p:txBody>
          <a:bodyPr wrap="none">
            <a:spAutoFit/>
          </a:bodyPr>
          <a:lstStyle/>
          <a:p>
            <a:r>
              <a:rPr lang="is-IS" b="1" dirty="0"/>
              <a:t>Cross Validation</a:t>
            </a:r>
            <a:endParaRPr lang="is-IS" dirty="0"/>
          </a:p>
        </p:txBody>
      </p:sp>
    </p:spTree>
    <p:extLst>
      <p:ext uri="{BB962C8B-B14F-4D97-AF65-F5344CB8AC3E}">
        <p14:creationId xmlns:p14="http://schemas.microsoft.com/office/powerpoint/2010/main" val="36603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Introduction to biological networks</a:t>
            </a:r>
            <a:br>
              <a:rPr lang="en-GB" dirty="0"/>
            </a:br>
            <a:endParaRPr lang="en-GB" dirty="0"/>
          </a:p>
        </p:txBody>
      </p:sp>
      <p:sp>
        <p:nvSpPr>
          <p:cNvPr id="3" name="Text Placeholder 2"/>
          <p:cNvSpPr>
            <a:spLocks noGrp="1"/>
          </p:cNvSpPr>
          <p:nvPr>
            <p:ph type="body" idx="1"/>
          </p:nvPr>
        </p:nvSpPr>
        <p:spPr/>
        <p:txBody>
          <a:bodyPr/>
          <a:lstStyle/>
          <a:p>
            <a:r>
              <a:rPr lang="en-GB" dirty="0" smtClean="0"/>
              <a:t>Part II</a:t>
            </a:r>
            <a:endParaRPr lang="en-GB" dirty="0"/>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13</a:t>
            </a:fld>
            <a:endParaRPr lang="en-US"/>
          </a:p>
        </p:txBody>
      </p:sp>
      <p:sp>
        <p:nvSpPr>
          <p:cNvPr id="7" name="Date Placeholder 6"/>
          <p:cNvSpPr>
            <a:spLocks noGrp="1"/>
          </p:cNvSpPr>
          <p:nvPr>
            <p:ph type="dt" sz="half" idx="10"/>
          </p:nvPr>
        </p:nvSpPr>
        <p:spPr/>
        <p:txBody>
          <a:bodyPr/>
          <a:lstStyle/>
          <a:p>
            <a:fld id="{7A4561CB-60A2-42AE-85DE-E612B2477D78}" type="datetime1">
              <a:rPr lang="en-GB" smtClean="0"/>
              <a:t>26/01/2017</a:t>
            </a:fld>
            <a:endParaRPr lang="en-US"/>
          </a:p>
        </p:txBody>
      </p:sp>
    </p:spTree>
    <p:extLst>
      <p:ext uri="{BB962C8B-B14F-4D97-AF65-F5344CB8AC3E}">
        <p14:creationId xmlns:p14="http://schemas.microsoft.com/office/powerpoint/2010/main" val="199169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432425" y="2960686"/>
            <a:ext cx="3391480" cy="1865314"/>
          </a:xfrm>
          <a:prstGeom prst="rect">
            <a:avLst/>
          </a:prstGeom>
        </p:spPr>
      </p:pic>
      <p:sp>
        <p:nvSpPr>
          <p:cNvPr id="6" name="Title 5"/>
          <p:cNvSpPr>
            <a:spLocks noGrp="1"/>
          </p:cNvSpPr>
          <p:nvPr>
            <p:ph type="title"/>
          </p:nvPr>
        </p:nvSpPr>
        <p:spPr/>
        <p:txBody>
          <a:bodyPr/>
          <a:lstStyle/>
          <a:p>
            <a:r>
              <a:rPr lang="en-GB" dirty="0" smtClean="0"/>
              <a:t>Network types</a:t>
            </a:r>
            <a:endParaRPr lang="en-GB" dirty="0"/>
          </a:p>
        </p:txBody>
      </p:sp>
      <p:sp>
        <p:nvSpPr>
          <p:cNvPr id="7" name="Content Placeholder 6"/>
          <p:cNvSpPr>
            <a:spLocks noGrp="1"/>
          </p:cNvSpPr>
          <p:nvPr>
            <p:ph idx="1"/>
          </p:nvPr>
        </p:nvSpPr>
        <p:spPr/>
        <p:txBody>
          <a:bodyPr/>
          <a:lstStyle/>
          <a:p>
            <a:r>
              <a:rPr lang="en-GB" dirty="0" smtClean="0"/>
              <a:t>Description and definition of networks depending on type of</a:t>
            </a:r>
          </a:p>
          <a:p>
            <a:pPr lvl="1"/>
            <a:r>
              <a:rPr lang="en-GB" dirty="0"/>
              <a:t>M</a:t>
            </a:r>
            <a:r>
              <a:rPr lang="en-GB" dirty="0" smtClean="0"/>
              <a:t>olecules: DNA, RNA, proteins, chemicals</a:t>
            </a:r>
          </a:p>
          <a:p>
            <a:pPr lvl="1"/>
            <a:r>
              <a:rPr lang="en-GB" dirty="0"/>
              <a:t>R</a:t>
            </a:r>
            <a:r>
              <a:rPr lang="en-GB" dirty="0" smtClean="0"/>
              <a:t>elations: molecular binding, chemical reactions, logical associations</a:t>
            </a:r>
          </a:p>
          <a:p>
            <a:pPr lvl="1"/>
            <a:r>
              <a:rPr lang="en-GB" dirty="0" smtClean="0"/>
              <a:t>Representation: graph, hypergraph</a:t>
            </a:r>
          </a:p>
          <a:p>
            <a:pPr lvl="1"/>
            <a:endParaRPr lang="en-GB" dirty="0"/>
          </a:p>
        </p:txBody>
      </p:sp>
      <p:sp>
        <p:nvSpPr>
          <p:cNvPr id="4" name="Date Placeholder 3"/>
          <p:cNvSpPr>
            <a:spLocks noGrp="1"/>
          </p:cNvSpPr>
          <p:nvPr>
            <p:ph type="dt" sz="half" idx="10"/>
          </p:nvPr>
        </p:nvSpPr>
        <p:spPr/>
        <p:txBody>
          <a:bodyPr/>
          <a:lstStyle/>
          <a:p>
            <a:fld id="{D5A39B53-B207-4464-9BB6-9B3BD297F934}"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14</a:t>
            </a:fld>
            <a:endParaRPr lang="en-US"/>
          </a:p>
        </p:txBody>
      </p:sp>
      <p:sp>
        <p:nvSpPr>
          <p:cNvPr id="8" name="Footer Placeholder 7"/>
          <p:cNvSpPr>
            <a:spLocks noGrp="1"/>
          </p:cNvSpPr>
          <p:nvPr>
            <p:ph type="ftr" sz="quarter" idx="11"/>
          </p:nvPr>
        </p:nvSpPr>
        <p:spPr/>
        <p:txBody>
          <a:bodyPr/>
          <a:lstStyle/>
          <a:p>
            <a:r>
              <a:rPr lang="en-US" smtClean="0"/>
              <a:t>Connecting Nutrition and Health</a:t>
            </a:r>
            <a:endParaRPr lang="en-US"/>
          </a:p>
        </p:txBody>
      </p:sp>
      <p:pic>
        <p:nvPicPr>
          <p:cNvPr id="2" name="Picture 1"/>
          <p:cNvPicPr>
            <a:picLocks noChangeAspect="1"/>
          </p:cNvPicPr>
          <p:nvPr/>
        </p:nvPicPr>
        <p:blipFill>
          <a:blip r:embed="rId3"/>
          <a:stretch>
            <a:fillRect/>
          </a:stretch>
        </p:blipFill>
        <p:spPr>
          <a:xfrm>
            <a:off x="203200" y="3146425"/>
            <a:ext cx="2921000" cy="2794000"/>
          </a:xfrm>
          <a:prstGeom prst="rect">
            <a:avLst/>
          </a:prstGeom>
        </p:spPr>
      </p:pic>
      <p:pic>
        <p:nvPicPr>
          <p:cNvPr id="3" name="Picture 2"/>
          <p:cNvPicPr>
            <a:picLocks noChangeAspect="1"/>
          </p:cNvPicPr>
          <p:nvPr/>
        </p:nvPicPr>
        <p:blipFill>
          <a:blip r:embed="rId4"/>
          <a:stretch>
            <a:fillRect/>
          </a:stretch>
        </p:blipFill>
        <p:spPr>
          <a:xfrm>
            <a:off x="2898048" y="4141192"/>
            <a:ext cx="3347903" cy="1953815"/>
          </a:xfrm>
          <a:prstGeom prst="rect">
            <a:avLst/>
          </a:prstGeom>
        </p:spPr>
      </p:pic>
    </p:spTree>
    <p:extLst>
      <p:ext uri="{BB962C8B-B14F-4D97-AF65-F5344CB8AC3E}">
        <p14:creationId xmlns:p14="http://schemas.microsoft.com/office/powerpoint/2010/main" val="1948034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8A9120F-CE50-4D87-BD14-4BE135AE1D5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15</a:t>
            </a:fld>
            <a:endParaRPr lang="en-US"/>
          </a:p>
        </p:txBody>
      </p:sp>
    </p:spTree>
    <p:extLst>
      <p:ext uri="{BB962C8B-B14F-4D97-AF65-F5344CB8AC3E}">
        <p14:creationId xmlns:p14="http://schemas.microsoft.com/office/powerpoint/2010/main" val="59527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657" y="424845"/>
            <a:ext cx="7012127" cy="512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698023"/>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66913" y="3004286"/>
            <a:ext cx="5335587" cy="812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pic>
        <p:nvPicPr>
          <p:cNvPr id="2355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349" y="3179763"/>
            <a:ext cx="36449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4000" y="424845"/>
            <a:ext cx="869657" cy="375255"/>
          </a:xfrm>
          <a:prstGeom prst="rect">
            <a:avLst/>
          </a:prstGeom>
          <a:noFill/>
        </p:spPr>
        <p:txBody>
          <a:bodyPr wrap="square" rtlCol="0">
            <a:spAutoFit/>
          </a:bodyPr>
          <a:lstStyle/>
          <a:p>
            <a:r>
              <a:rPr lang="en-GB" dirty="0" smtClean="0"/>
              <a:t>graph</a:t>
            </a:r>
            <a:endParaRPr lang="en-GB" dirty="0"/>
          </a:p>
        </p:txBody>
      </p:sp>
      <p:sp>
        <p:nvSpPr>
          <p:cNvPr id="3" name="TextBox 2"/>
          <p:cNvSpPr txBox="1"/>
          <p:nvPr/>
        </p:nvSpPr>
        <p:spPr>
          <a:xfrm>
            <a:off x="254000" y="5982991"/>
            <a:ext cx="1320800" cy="369332"/>
          </a:xfrm>
          <a:prstGeom prst="rect">
            <a:avLst/>
          </a:prstGeom>
          <a:noFill/>
        </p:spPr>
        <p:txBody>
          <a:bodyPr wrap="square" rtlCol="0">
            <a:spAutoFit/>
          </a:bodyPr>
          <a:lstStyle/>
          <a:p>
            <a:r>
              <a:rPr lang="en-GB" dirty="0" smtClean="0"/>
              <a:t>hypergraph</a:t>
            </a:r>
            <a:endParaRPr lang="en-GB" dirty="0"/>
          </a:p>
        </p:txBody>
      </p:sp>
      <p:sp>
        <p:nvSpPr>
          <p:cNvPr id="4" name="Date Placeholder 3"/>
          <p:cNvSpPr>
            <a:spLocks noGrp="1"/>
          </p:cNvSpPr>
          <p:nvPr>
            <p:ph type="dt" sz="half" idx="10"/>
          </p:nvPr>
        </p:nvSpPr>
        <p:spPr/>
        <p:txBody>
          <a:bodyPr/>
          <a:lstStyle/>
          <a:p>
            <a:fld id="{7681F6ED-DC35-4160-A4A6-F581F8FC20C5}"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16</a:t>
            </a:fld>
            <a:endParaRPr lang="en-US"/>
          </a:p>
        </p:txBody>
      </p:sp>
    </p:spTree>
    <p:extLst>
      <p:ext uri="{BB962C8B-B14F-4D97-AF65-F5344CB8AC3E}">
        <p14:creationId xmlns:p14="http://schemas.microsoft.com/office/powerpoint/2010/main" val="450397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3CEDE-B7EE-4F81-B88B-7D0AE48053ED}"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17</a:t>
            </a:fld>
            <a:endParaRPr lang="en-US"/>
          </a:p>
        </p:txBody>
      </p:sp>
      <p:graphicFrame>
        <p:nvGraphicFramePr>
          <p:cNvPr id="5" name="Diagram 4"/>
          <p:cNvGraphicFramePr/>
          <p:nvPr>
            <p:extLst>
              <p:ext uri="{D42A27DB-BD31-4B8C-83A1-F6EECF244321}">
                <p14:modId xmlns:p14="http://schemas.microsoft.com/office/powerpoint/2010/main" val="61470380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908800" y="1638300"/>
            <a:ext cx="1943100" cy="1169551"/>
          </a:xfrm>
          <a:prstGeom prst="rect">
            <a:avLst/>
          </a:prstGeom>
          <a:noFill/>
        </p:spPr>
        <p:txBody>
          <a:bodyPr wrap="square" rtlCol="0">
            <a:spAutoFit/>
          </a:bodyPr>
          <a:lstStyle/>
          <a:p>
            <a:pPr marL="285750" lvl="0" indent="-285750">
              <a:buFont typeface="Arial" charset="0"/>
              <a:buChar char="•"/>
            </a:pPr>
            <a:r>
              <a:rPr lang="en-US" sz="1400" dirty="0"/>
              <a:t>Knowledge-based </a:t>
            </a:r>
            <a:r>
              <a:rPr lang="en-US" sz="1400" dirty="0" smtClean="0"/>
              <a:t>contextualization</a:t>
            </a:r>
          </a:p>
          <a:p>
            <a:pPr marL="285750" lvl="0" indent="-285750">
              <a:buFont typeface="Arial" charset="0"/>
              <a:buChar char="•"/>
            </a:pPr>
            <a:r>
              <a:rPr lang="en-US" sz="1400" dirty="0" smtClean="0"/>
              <a:t>Hubs detection</a:t>
            </a:r>
          </a:p>
          <a:p>
            <a:pPr marL="285750" lvl="0" indent="-285750">
              <a:buFont typeface="Arial" charset="0"/>
              <a:buChar char="•"/>
            </a:pPr>
            <a:r>
              <a:rPr lang="en-US" sz="1400" dirty="0" smtClean="0"/>
              <a:t>Signaling paths</a:t>
            </a:r>
            <a:endParaRPr lang="en-US" sz="1400" dirty="0"/>
          </a:p>
          <a:p>
            <a:endParaRPr lang="en-GB" sz="1400" dirty="0"/>
          </a:p>
        </p:txBody>
      </p:sp>
      <p:sp>
        <p:nvSpPr>
          <p:cNvPr id="7" name="TextBox 6"/>
          <p:cNvSpPr txBox="1"/>
          <p:nvPr/>
        </p:nvSpPr>
        <p:spPr>
          <a:xfrm>
            <a:off x="6908800" y="4318000"/>
            <a:ext cx="1549400" cy="954107"/>
          </a:xfrm>
          <a:prstGeom prst="rect">
            <a:avLst/>
          </a:prstGeom>
          <a:noFill/>
        </p:spPr>
        <p:txBody>
          <a:bodyPr wrap="square" rtlCol="0">
            <a:spAutoFit/>
          </a:bodyPr>
          <a:lstStyle/>
          <a:p>
            <a:pPr marL="285750" lvl="0" indent="-285750">
              <a:buFont typeface="Arial" charset="0"/>
              <a:buChar char="•"/>
            </a:pPr>
            <a:r>
              <a:rPr lang="en-US" sz="1400" dirty="0" smtClean="0"/>
              <a:t>Active</a:t>
            </a:r>
          </a:p>
          <a:p>
            <a:pPr marL="285750" lvl="0" indent="-285750">
              <a:buFont typeface="Arial" charset="0"/>
              <a:buChar char="•"/>
            </a:pPr>
            <a:r>
              <a:rPr lang="en-US" sz="1400" dirty="0" smtClean="0"/>
              <a:t>Differential</a:t>
            </a:r>
          </a:p>
          <a:p>
            <a:pPr marL="285750" lvl="0" indent="-285750">
              <a:buFont typeface="Arial" charset="0"/>
              <a:buChar char="•"/>
            </a:pPr>
            <a:r>
              <a:rPr lang="en-US" sz="1400" dirty="0" smtClean="0"/>
              <a:t>Conserved</a:t>
            </a:r>
            <a:endParaRPr lang="en-US" sz="1400" dirty="0"/>
          </a:p>
          <a:p>
            <a:endParaRPr lang="en-GB" sz="1400" dirty="0"/>
          </a:p>
        </p:txBody>
      </p:sp>
      <p:sp>
        <p:nvSpPr>
          <p:cNvPr id="8" name="TextBox 7"/>
          <p:cNvSpPr txBox="1"/>
          <p:nvPr/>
        </p:nvSpPr>
        <p:spPr>
          <a:xfrm>
            <a:off x="457200" y="1651000"/>
            <a:ext cx="1689100" cy="738664"/>
          </a:xfrm>
          <a:prstGeom prst="rect">
            <a:avLst/>
          </a:prstGeom>
          <a:noFill/>
        </p:spPr>
        <p:txBody>
          <a:bodyPr wrap="square" rtlCol="0">
            <a:spAutoFit/>
          </a:bodyPr>
          <a:lstStyle/>
          <a:p>
            <a:pPr marL="285750" lvl="0" indent="-285750">
              <a:buFont typeface="Arial" charset="0"/>
              <a:buChar char="•"/>
            </a:pPr>
            <a:r>
              <a:rPr lang="en-US" sz="1400"/>
              <a:t>Text </a:t>
            </a:r>
            <a:r>
              <a:rPr lang="en-US" sz="1400" smtClean="0"/>
              <a:t>mining</a:t>
            </a:r>
          </a:p>
          <a:p>
            <a:pPr marL="285750" lvl="0" indent="-285750">
              <a:buFont typeface="Arial" charset="0"/>
              <a:buChar char="•"/>
            </a:pPr>
            <a:r>
              <a:rPr lang="en-US" sz="1400" dirty="0" smtClean="0"/>
              <a:t>Expression </a:t>
            </a:r>
            <a:r>
              <a:rPr lang="en-US" sz="1400" dirty="0"/>
              <a:t>data</a:t>
            </a:r>
          </a:p>
          <a:p>
            <a:endParaRPr lang="en-GB" sz="1400" dirty="0"/>
          </a:p>
        </p:txBody>
      </p:sp>
      <p:sp>
        <p:nvSpPr>
          <p:cNvPr id="9" name="TextBox 8"/>
          <p:cNvSpPr txBox="1"/>
          <p:nvPr/>
        </p:nvSpPr>
        <p:spPr>
          <a:xfrm>
            <a:off x="584200" y="4457700"/>
            <a:ext cx="1562100" cy="523220"/>
          </a:xfrm>
          <a:prstGeom prst="rect">
            <a:avLst/>
          </a:prstGeom>
          <a:noFill/>
        </p:spPr>
        <p:txBody>
          <a:bodyPr wrap="square" rtlCol="0">
            <a:spAutoFit/>
          </a:bodyPr>
          <a:lstStyle/>
          <a:p>
            <a:pPr marL="285750" indent="-285750">
              <a:buFont typeface="Arial" charset="0"/>
              <a:buChar char="•"/>
            </a:pPr>
            <a:r>
              <a:rPr lang="en-GB" sz="1400" dirty="0" smtClean="0"/>
              <a:t>Attractors</a:t>
            </a:r>
          </a:p>
          <a:p>
            <a:pPr marL="285750" indent="-285750">
              <a:buFont typeface="Arial" charset="0"/>
              <a:buChar char="•"/>
            </a:pPr>
            <a:r>
              <a:rPr lang="en-GB" sz="1400" dirty="0" smtClean="0"/>
              <a:t>Steady states</a:t>
            </a:r>
            <a:endParaRPr lang="en-GB" sz="1400" dirty="0"/>
          </a:p>
        </p:txBody>
      </p:sp>
    </p:spTree>
    <p:extLst>
      <p:ext uri="{BB962C8B-B14F-4D97-AF65-F5344CB8AC3E}">
        <p14:creationId xmlns:p14="http://schemas.microsoft.com/office/powerpoint/2010/main" val="87229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Popular Tools to integrate data on networks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III</a:t>
            </a:r>
            <a:endParaRPr lang="en-GB" dirty="0"/>
          </a:p>
        </p:txBody>
      </p:sp>
      <p:sp>
        <p:nvSpPr>
          <p:cNvPr id="4" name="Date Placeholder 3"/>
          <p:cNvSpPr>
            <a:spLocks noGrp="1"/>
          </p:cNvSpPr>
          <p:nvPr>
            <p:ph type="dt" sz="half" idx="10"/>
          </p:nvPr>
        </p:nvSpPr>
        <p:spPr/>
        <p:txBody>
          <a:bodyPr/>
          <a:lstStyle/>
          <a:p>
            <a:fld id="{9F3F6627-4146-4E37-BE5D-326954F90B74}"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18</a:t>
            </a:fld>
            <a:endParaRPr lang="en-US"/>
          </a:p>
        </p:txBody>
      </p:sp>
    </p:spTree>
    <p:extLst>
      <p:ext uri="{BB962C8B-B14F-4D97-AF65-F5344CB8AC3E}">
        <p14:creationId xmlns:p14="http://schemas.microsoft.com/office/powerpoint/2010/main" val="1870738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457200" y="1270116"/>
            <a:ext cx="4394200" cy="4856048"/>
          </a:xfrm>
        </p:spPr>
        <p:txBody>
          <a:bodyPr/>
          <a:lstStyle/>
          <a:p>
            <a:r>
              <a:rPr lang="en-US" dirty="0" smtClean="0"/>
              <a:t>Network construction, analysis and visualization environment</a:t>
            </a:r>
          </a:p>
          <a:p>
            <a:r>
              <a:rPr lang="en-US" dirty="0" smtClean="0"/>
              <a:t>Dozens of plugins for network-related analysis</a:t>
            </a:r>
          </a:p>
          <a:p>
            <a:pPr lvl="1"/>
            <a:r>
              <a:rPr lang="en-US" dirty="0" smtClean="0"/>
              <a:t>Network reconstruction: data driven, text mining, </a:t>
            </a:r>
            <a:r>
              <a:rPr lang="en-US" dirty="0" err="1" smtClean="0"/>
              <a:t>bayesian</a:t>
            </a:r>
            <a:endParaRPr lang="en-US" dirty="0" smtClean="0"/>
          </a:p>
          <a:p>
            <a:pPr lvl="1"/>
            <a:r>
              <a:rPr lang="en-US" dirty="0" smtClean="0"/>
              <a:t>Functional analysis: enrichment, GO, pathway analysis</a:t>
            </a:r>
          </a:p>
          <a:p>
            <a:pPr lvl="1"/>
            <a:r>
              <a:rPr lang="en-US" dirty="0" smtClean="0"/>
              <a:t>Clustering and modularization</a:t>
            </a:r>
          </a:p>
          <a:p>
            <a:pPr lvl="1"/>
            <a:r>
              <a:rPr lang="en-US" dirty="0" smtClean="0"/>
              <a:t>Graph analysis</a:t>
            </a:r>
          </a:p>
          <a:p>
            <a:pPr lvl="1"/>
            <a:r>
              <a:rPr lang="en-US" dirty="0" smtClean="0"/>
              <a:t>Utility (formats, identifiers translation)</a:t>
            </a:r>
          </a:p>
          <a:p>
            <a:pPr lvl="1"/>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842484" y="1270115"/>
            <a:ext cx="4301516" cy="5187301"/>
          </a:xfrm>
          <a:prstGeom prst="rect">
            <a:avLst/>
          </a:prstGeom>
        </p:spPr>
      </p:pic>
      <p:sp>
        <p:nvSpPr>
          <p:cNvPr id="5" name="Date Placeholder 4"/>
          <p:cNvSpPr>
            <a:spLocks noGrp="1"/>
          </p:cNvSpPr>
          <p:nvPr>
            <p:ph type="dt" sz="half" idx="10"/>
          </p:nvPr>
        </p:nvSpPr>
        <p:spPr/>
        <p:txBody>
          <a:bodyPr/>
          <a:lstStyle/>
          <a:p>
            <a:fld id="{2FE936E6-5260-4C77-913E-F7CEB711AFAD}"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19</a:t>
            </a:fld>
            <a:endParaRPr lang="en-US"/>
          </a:p>
        </p:txBody>
      </p:sp>
    </p:spTree>
    <p:extLst>
      <p:ext uri="{BB962C8B-B14F-4D97-AF65-F5344CB8AC3E}">
        <p14:creationId xmlns:p14="http://schemas.microsoft.com/office/powerpoint/2010/main" val="197554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4" name="Content Placeholder 3"/>
          <p:cNvSpPr>
            <a:spLocks noGrp="1"/>
          </p:cNvSpPr>
          <p:nvPr>
            <p:ph idx="1"/>
          </p:nvPr>
        </p:nvSpPr>
        <p:spPr/>
        <p:txBody>
          <a:bodyPr/>
          <a:lstStyle/>
          <a:p>
            <a:r>
              <a:rPr lang="en-US" dirty="0" smtClean="0"/>
              <a:t>Igraph (python, R)</a:t>
            </a:r>
          </a:p>
          <a:p>
            <a:r>
              <a:rPr lang="en-US" dirty="0" smtClean="0"/>
              <a:t>Network analysis on Galaxy</a:t>
            </a:r>
          </a:p>
          <a:p>
            <a:pPr lvl="1"/>
            <a:r>
              <a:rPr lang="en-US" dirty="0" smtClean="0"/>
              <a:t>Encore: Construction</a:t>
            </a:r>
            <a:r>
              <a:rPr lang="en-US" dirty="0"/>
              <a:t>, analysis, and visualization of gene-gene interaction networks for sequencing </a:t>
            </a:r>
            <a:r>
              <a:rPr lang="en-US" dirty="0" smtClean="0"/>
              <a:t>data</a:t>
            </a:r>
            <a:r>
              <a:rPr lang="en-US" dirty="0"/>
              <a:t> </a:t>
            </a:r>
            <a:r>
              <a:rPr lang="en-US" dirty="0" smtClean="0"/>
              <a:t>(</a:t>
            </a:r>
            <a:r>
              <a:rPr lang="en-US" dirty="0" err="1" smtClean="0"/>
              <a:t>Lareau</a:t>
            </a:r>
            <a:r>
              <a:rPr lang="en-US" dirty="0" smtClean="0"/>
              <a:t> CA et al.)</a:t>
            </a:r>
          </a:p>
          <a:p>
            <a:pPr lvl="1"/>
            <a:r>
              <a:rPr lang="en-US" dirty="0" err="1" smtClean="0"/>
              <a:t>SBMLsqueezer</a:t>
            </a:r>
            <a:r>
              <a:rPr lang="en-US" dirty="0"/>
              <a:t>: Generate kinetic rate equations for biochemical </a:t>
            </a:r>
            <a:r>
              <a:rPr lang="en-US" dirty="0" smtClean="0"/>
              <a:t>networks</a:t>
            </a:r>
          </a:p>
          <a:p>
            <a:pPr lvl="1"/>
            <a:r>
              <a:rPr lang="en-US" dirty="0" err="1" smtClean="0"/>
              <a:t>PredPharmTox</a:t>
            </a:r>
            <a:r>
              <a:rPr lang="en-US" dirty="0"/>
              <a:t>: Implements the </a:t>
            </a:r>
            <a:r>
              <a:rPr lang="en-US" dirty="0" err="1"/>
              <a:t>QuantMap</a:t>
            </a:r>
            <a:r>
              <a:rPr lang="en-US" dirty="0"/>
              <a:t> tools for grouping chemicals by biological </a:t>
            </a:r>
            <a:r>
              <a:rPr lang="en-US" dirty="0" smtClean="0"/>
              <a:t>activity (</a:t>
            </a:r>
            <a:r>
              <a:rPr lang="en-US" dirty="0" err="1" smtClean="0"/>
              <a:t>Schaal</a:t>
            </a:r>
            <a:r>
              <a:rPr lang="en-US" dirty="0" smtClean="0"/>
              <a:t> et al.)</a:t>
            </a:r>
          </a:p>
          <a:p>
            <a:pPr marL="0" indent="0">
              <a:buNone/>
            </a:pPr>
            <a:endParaRPr lang="en-US" dirty="0" smtClean="0"/>
          </a:p>
          <a:p>
            <a:endParaRPr lang="en-US" dirty="0"/>
          </a:p>
          <a:p>
            <a:endParaRPr lang="en-US" dirty="0"/>
          </a:p>
        </p:txBody>
      </p:sp>
      <p:sp>
        <p:nvSpPr>
          <p:cNvPr id="3" name="Date Placeholder 2"/>
          <p:cNvSpPr>
            <a:spLocks noGrp="1"/>
          </p:cNvSpPr>
          <p:nvPr>
            <p:ph type="dt" sz="half" idx="10"/>
          </p:nvPr>
        </p:nvSpPr>
        <p:spPr/>
        <p:txBody>
          <a:bodyPr/>
          <a:lstStyle/>
          <a:p>
            <a:fld id="{EDE4C7D9-DF61-4E39-BE16-4F7ED023628B}"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20</a:t>
            </a:fld>
            <a:endParaRPr lang="en-US"/>
          </a:p>
        </p:txBody>
      </p:sp>
    </p:spTree>
    <p:extLst>
      <p:ext uri="{BB962C8B-B14F-4D97-AF65-F5344CB8AC3E}">
        <p14:creationId xmlns:p14="http://schemas.microsoft.com/office/powerpoint/2010/main" val="72641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Statistical approaches for the analysis of High-dimensional data</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a:t>
            </a:r>
            <a:endParaRPr lang="en-GB" dirty="0"/>
          </a:p>
        </p:txBody>
      </p:sp>
      <p:sp>
        <p:nvSpPr>
          <p:cNvPr id="4" name="Date Placeholder 3"/>
          <p:cNvSpPr>
            <a:spLocks noGrp="1"/>
          </p:cNvSpPr>
          <p:nvPr>
            <p:ph type="dt" sz="half" idx="10"/>
          </p:nvPr>
        </p:nvSpPr>
        <p:spPr/>
        <p:txBody>
          <a:bodyPr/>
          <a:lstStyle/>
          <a:p>
            <a:fld id="{1C700A09-C1C3-4739-BAFC-4D003FAF93A1}"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a:t>
            </a:fld>
            <a:endParaRPr lang="en-US"/>
          </a:p>
        </p:txBody>
      </p:sp>
    </p:spTree>
    <p:extLst>
      <p:ext uri="{BB962C8B-B14F-4D97-AF65-F5344CB8AC3E}">
        <p14:creationId xmlns:p14="http://schemas.microsoft.com/office/powerpoint/2010/main" val="20232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PathVisio</a:t>
            </a:r>
            <a:endParaRPr lang="en-US" dirty="0"/>
          </a:p>
        </p:txBody>
      </p:sp>
      <p:sp>
        <p:nvSpPr>
          <p:cNvPr id="3" name="Content Placeholder 2"/>
          <p:cNvSpPr>
            <a:spLocks noGrp="1"/>
          </p:cNvSpPr>
          <p:nvPr>
            <p:ph idx="1"/>
          </p:nvPr>
        </p:nvSpPr>
        <p:spPr/>
        <p:txBody>
          <a:bodyPr/>
          <a:lstStyle/>
          <a:p>
            <a:r>
              <a:rPr lang="en-US" b="1" dirty="0"/>
              <a:t>F</a:t>
            </a:r>
            <a:r>
              <a:rPr lang="en-US" b="1" dirty="0" smtClean="0"/>
              <a:t>ree</a:t>
            </a:r>
            <a:r>
              <a:rPr lang="en-US" dirty="0" smtClean="0"/>
              <a:t> </a:t>
            </a:r>
            <a:r>
              <a:rPr lang="en-US" dirty="0"/>
              <a:t>open-source </a:t>
            </a:r>
            <a:r>
              <a:rPr lang="en-US" b="1" dirty="0"/>
              <a:t>pathway analysis and drawing </a:t>
            </a:r>
            <a:r>
              <a:rPr lang="en-US" b="1" dirty="0" smtClean="0"/>
              <a:t>software</a:t>
            </a:r>
          </a:p>
          <a:p>
            <a:r>
              <a:rPr lang="en-US" dirty="0"/>
              <a:t>V</a:t>
            </a:r>
            <a:r>
              <a:rPr lang="en-US" dirty="0" smtClean="0"/>
              <a:t>isualize </a:t>
            </a:r>
            <a:r>
              <a:rPr lang="en-US" dirty="0"/>
              <a:t>your own experimental </a:t>
            </a:r>
            <a:r>
              <a:rPr lang="en-US" dirty="0" smtClean="0"/>
              <a:t>data</a:t>
            </a:r>
          </a:p>
          <a:p>
            <a:r>
              <a:rPr lang="en-US" dirty="0"/>
              <a:t>F</a:t>
            </a:r>
            <a:r>
              <a:rPr lang="en-US" dirty="0" smtClean="0"/>
              <a:t>ind </a:t>
            </a:r>
            <a:r>
              <a:rPr lang="en-US" dirty="0"/>
              <a:t>relevant pathways that are over-represented in your data </a:t>
            </a:r>
            <a:r>
              <a:rPr lang="en-US" dirty="0" smtClean="0"/>
              <a:t>set</a:t>
            </a:r>
          </a:p>
          <a:p>
            <a:r>
              <a:rPr lang="en-US" dirty="0"/>
              <a:t>Additional features </a:t>
            </a:r>
            <a:r>
              <a:rPr lang="en-US" dirty="0" smtClean="0"/>
              <a:t>available </a:t>
            </a:r>
            <a:r>
              <a:rPr lang="en-US" dirty="0"/>
              <a:t>as </a:t>
            </a:r>
            <a:r>
              <a:rPr lang="en-US" dirty="0" smtClean="0"/>
              <a:t>plugins</a:t>
            </a:r>
          </a:p>
          <a:p>
            <a:pPr lvl="1"/>
            <a:r>
              <a:rPr lang="en-US" dirty="0" smtClean="0"/>
              <a:t>Currently ~20 plugins available</a:t>
            </a:r>
          </a:p>
          <a:p>
            <a:pPr lvl="1"/>
            <a:r>
              <a:rPr lang="en-US" dirty="0" smtClean="0"/>
              <a:t>Export/import, GO analysis</a:t>
            </a:r>
            <a:endParaRPr lang="en-US" dirty="0"/>
          </a:p>
        </p:txBody>
      </p:sp>
      <p:pic>
        <p:nvPicPr>
          <p:cNvPr id="4" name="Picture 3"/>
          <p:cNvPicPr>
            <a:picLocks noChangeAspect="1"/>
          </p:cNvPicPr>
          <p:nvPr/>
        </p:nvPicPr>
        <p:blipFill rotWithShape="1">
          <a:blip r:embed="rId2"/>
          <a:srcRect l="8208" t="19515" r="10880" b="3209"/>
          <a:stretch/>
        </p:blipFill>
        <p:spPr>
          <a:xfrm>
            <a:off x="3799941" y="3553617"/>
            <a:ext cx="5153559" cy="2864646"/>
          </a:xfrm>
          <a:prstGeom prst="rect">
            <a:avLst/>
          </a:prstGeom>
        </p:spPr>
      </p:pic>
      <p:sp>
        <p:nvSpPr>
          <p:cNvPr id="5" name="Date Placeholder 4"/>
          <p:cNvSpPr>
            <a:spLocks noGrp="1"/>
          </p:cNvSpPr>
          <p:nvPr>
            <p:ph type="dt" sz="half" idx="10"/>
          </p:nvPr>
        </p:nvSpPr>
        <p:spPr/>
        <p:txBody>
          <a:bodyPr/>
          <a:lstStyle/>
          <a:p>
            <a:fld id="{F5F2D02A-3070-40C6-A8ED-23A1950426A8}"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21</a:t>
            </a:fld>
            <a:endParaRPr lang="en-US"/>
          </a:p>
        </p:txBody>
      </p:sp>
    </p:spTree>
    <p:extLst>
      <p:ext uri="{BB962C8B-B14F-4D97-AF65-F5344CB8AC3E}">
        <p14:creationId xmlns:p14="http://schemas.microsoft.com/office/powerpoint/2010/main" val="1504007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NETWORK ASSISTED BIOMARKER DISCOVERY</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IV</a:t>
            </a:r>
            <a:endParaRPr lang="en-GB" dirty="0"/>
          </a:p>
        </p:txBody>
      </p:sp>
      <p:sp>
        <p:nvSpPr>
          <p:cNvPr id="4" name="Date Placeholder 3"/>
          <p:cNvSpPr>
            <a:spLocks noGrp="1"/>
          </p:cNvSpPr>
          <p:nvPr>
            <p:ph type="dt" sz="half" idx="10"/>
          </p:nvPr>
        </p:nvSpPr>
        <p:spPr/>
        <p:txBody>
          <a:bodyPr/>
          <a:lstStyle/>
          <a:p>
            <a:fld id="{D5CC57E0-D8C9-4CF9-8CFC-76AB456FDCDF}"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22</a:t>
            </a:fld>
            <a:endParaRPr lang="en-US"/>
          </a:p>
        </p:txBody>
      </p:sp>
    </p:spTree>
    <p:extLst>
      <p:ext uri="{BB962C8B-B14F-4D97-AF65-F5344CB8AC3E}">
        <p14:creationId xmlns:p14="http://schemas.microsoft.com/office/powerpoint/2010/main" val="271684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B24A24-C6EA-4FB3-8343-9CDAF54F23A7}"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23</a:t>
            </a:fld>
            <a:endParaRPr lang="en-US"/>
          </a:p>
        </p:txBody>
      </p:sp>
      <p:pic>
        <p:nvPicPr>
          <p:cNvPr id="6" name="Picture 5"/>
          <p:cNvPicPr>
            <a:picLocks noChangeAspect="1"/>
          </p:cNvPicPr>
          <p:nvPr/>
        </p:nvPicPr>
        <p:blipFill>
          <a:blip r:embed="rId2"/>
          <a:stretch>
            <a:fillRect/>
          </a:stretch>
        </p:blipFill>
        <p:spPr>
          <a:xfrm>
            <a:off x="176086" y="203200"/>
            <a:ext cx="4024681" cy="6032500"/>
          </a:xfrm>
          <a:prstGeom prst="rect">
            <a:avLst/>
          </a:prstGeom>
        </p:spPr>
      </p:pic>
      <p:sp>
        <p:nvSpPr>
          <p:cNvPr id="7" name="TextBox 6"/>
          <p:cNvSpPr txBox="1"/>
          <p:nvPr/>
        </p:nvSpPr>
        <p:spPr>
          <a:xfrm>
            <a:off x="355600" y="6051034"/>
            <a:ext cx="3479800" cy="369332"/>
          </a:xfrm>
          <a:prstGeom prst="rect">
            <a:avLst/>
          </a:prstGeom>
          <a:noFill/>
        </p:spPr>
        <p:txBody>
          <a:bodyPr wrap="square" rtlCol="0">
            <a:spAutoFit/>
          </a:bodyPr>
          <a:lstStyle/>
          <a:p>
            <a:r>
              <a:rPr lang="en-GB" dirty="0" err="1" smtClean="0"/>
              <a:t>Struntz</a:t>
            </a:r>
            <a:r>
              <a:rPr lang="en-GB" dirty="0" smtClean="0"/>
              <a:t>, 2016, Meth. Mol. Biol</a:t>
            </a:r>
            <a:r>
              <a:rPr lang="en-GB" dirty="0"/>
              <a:t>.</a:t>
            </a:r>
            <a:r>
              <a:rPr lang="en-GB" dirty="0" smtClean="0"/>
              <a:t> </a:t>
            </a:r>
            <a:endParaRPr lang="en-GB" dirty="0"/>
          </a:p>
        </p:txBody>
      </p:sp>
      <p:sp>
        <p:nvSpPr>
          <p:cNvPr id="9" name="Footer Placeholder 8"/>
          <p:cNvSpPr>
            <a:spLocks noGrp="1"/>
          </p:cNvSpPr>
          <p:nvPr>
            <p:ph type="ftr" sz="quarter" idx="11"/>
          </p:nvPr>
        </p:nvSpPr>
        <p:spPr/>
        <p:txBody>
          <a:bodyPr/>
          <a:lstStyle/>
          <a:p>
            <a:r>
              <a:rPr lang="en-US" smtClean="0"/>
              <a:t>Connecting Nutrition and Health</a:t>
            </a:r>
            <a:endParaRPr lang="en-US"/>
          </a:p>
        </p:txBody>
      </p:sp>
      <p:sp>
        <p:nvSpPr>
          <p:cNvPr id="10" name="TextBox 9"/>
          <p:cNvSpPr txBox="1"/>
          <p:nvPr/>
        </p:nvSpPr>
        <p:spPr>
          <a:xfrm>
            <a:off x="4368800" y="584200"/>
            <a:ext cx="4229100" cy="5355312"/>
          </a:xfrm>
          <a:prstGeom prst="rect">
            <a:avLst/>
          </a:prstGeom>
          <a:noFill/>
        </p:spPr>
        <p:txBody>
          <a:bodyPr wrap="square" rtlCol="0">
            <a:spAutoFit/>
          </a:bodyPr>
          <a:lstStyle/>
          <a:p>
            <a:r>
              <a:rPr lang="en-GB" dirty="0"/>
              <a:t>S</a:t>
            </a:r>
            <a:r>
              <a:rPr lang="en-GB" dirty="0" smtClean="0"/>
              <a:t>upervised classification </a:t>
            </a:r>
            <a:r>
              <a:rPr lang="en-GB" dirty="0"/>
              <a:t>procedure of using biomarker </a:t>
            </a:r>
            <a:r>
              <a:rPr lang="en-GB" dirty="0" smtClean="0"/>
              <a:t>signatures </a:t>
            </a:r>
            <a:r>
              <a:rPr lang="en-GB" dirty="0"/>
              <a:t>for outcome </a:t>
            </a:r>
            <a:r>
              <a:rPr lang="en-GB" dirty="0" smtClean="0"/>
              <a:t>prediction</a:t>
            </a:r>
          </a:p>
          <a:p>
            <a:endParaRPr lang="en-GB" dirty="0" smtClean="0"/>
          </a:p>
          <a:p>
            <a:r>
              <a:rPr lang="en-GB" dirty="0" smtClean="0"/>
              <a:t>( </a:t>
            </a:r>
            <a:r>
              <a:rPr lang="en-GB" dirty="0"/>
              <a:t>a ) </a:t>
            </a:r>
            <a:endParaRPr lang="en-GB" dirty="0" smtClean="0"/>
          </a:p>
          <a:p>
            <a:pPr marL="285750" indent="-285750">
              <a:buFont typeface="Arial" charset="0"/>
              <a:buChar char="•"/>
            </a:pPr>
            <a:r>
              <a:rPr lang="en-GB" dirty="0" smtClean="0"/>
              <a:t>A </a:t>
            </a:r>
            <a:r>
              <a:rPr lang="en-GB" dirty="0"/>
              <a:t>subset of </a:t>
            </a:r>
            <a:r>
              <a:rPr lang="en-GB" dirty="0" smtClean="0"/>
              <a:t>features – biomarker signature </a:t>
            </a:r>
            <a:r>
              <a:rPr lang="en-GB" dirty="0"/>
              <a:t>is selected from the given experimental data e</a:t>
            </a:r>
            <a:r>
              <a:rPr lang="en-GB" dirty="0" smtClean="0"/>
              <a:t>.g. samples </a:t>
            </a:r>
            <a:r>
              <a:rPr lang="en-GB" dirty="0"/>
              <a:t>of patients which are either healthy or diseased. </a:t>
            </a:r>
            <a:endParaRPr lang="en-GB" dirty="0" smtClean="0"/>
          </a:p>
          <a:p>
            <a:pPr marL="285750" indent="-285750">
              <a:buFont typeface="Arial" charset="0"/>
              <a:buChar char="•"/>
            </a:pPr>
            <a:r>
              <a:rPr lang="en-GB" dirty="0" smtClean="0"/>
              <a:t>The </a:t>
            </a:r>
            <a:r>
              <a:rPr lang="en-GB" dirty="0"/>
              <a:t>measured values of the signature </a:t>
            </a:r>
            <a:r>
              <a:rPr lang="en-GB" dirty="0" smtClean="0"/>
              <a:t>serve </a:t>
            </a:r>
            <a:r>
              <a:rPr lang="en-GB" dirty="0"/>
              <a:t>as an input </a:t>
            </a:r>
            <a:r>
              <a:rPr lang="en-GB" dirty="0" smtClean="0"/>
              <a:t>to </a:t>
            </a:r>
            <a:r>
              <a:rPr lang="en-GB" dirty="0"/>
              <a:t>train a </a:t>
            </a:r>
            <a:r>
              <a:rPr lang="en-GB" dirty="0" smtClean="0"/>
              <a:t>classifier</a:t>
            </a:r>
            <a:r>
              <a:rPr lang="en-GB" dirty="0"/>
              <a:t>. </a:t>
            </a:r>
          </a:p>
          <a:p>
            <a:pPr marL="285750" indent="-285750">
              <a:buFont typeface="Arial" charset="0"/>
              <a:buChar char="•"/>
            </a:pPr>
            <a:endParaRPr lang="en-GB" dirty="0" smtClean="0"/>
          </a:p>
          <a:p>
            <a:r>
              <a:rPr lang="en-GB" dirty="0" smtClean="0"/>
              <a:t>( </a:t>
            </a:r>
            <a:r>
              <a:rPr lang="en-GB" dirty="0"/>
              <a:t>b ) </a:t>
            </a:r>
            <a:endParaRPr lang="en-GB" dirty="0" smtClean="0"/>
          </a:p>
          <a:p>
            <a:pPr marL="285750" indent="-285750">
              <a:buFont typeface="Arial" charset="0"/>
              <a:buChar char="•"/>
            </a:pPr>
            <a:r>
              <a:rPr lang="en-GB" dirty="0" smtClean="0"/>
              <a:t>The </a:t>
            </a:r>
            <a:r>
              <a:rPr lang="en-GB" dirty="0"/>
              <a:t>trained </a:t>
            </a:r>
            <a:r>
              <a:rPr lang="en-GB" dirty="0" smtClean="0"/>
              <a:t>classifier </a:t>
            </a:r>
            <a:r>
              <a:rPr lang="en-GB" dirty="0"/>
              <a:t>model can </a:t>
            </a:r>
            <a:r>
              <a:rPr lang="en-GB" dirty="0" smtClean="0"/>
              <a:t>predict </a:t>
            </a:r>
            <a:r>
              <a:rPr lang="en-GB" dirty="0"/>
              <a:t>the class labels of new </a:t>
            </a:r>
            <a:r>
              <a:rPr lang="en-GB" dirty="0" smtClean="0"/>
              <a:t>observations</a:t>
            </a:r>
          </a:p>
          <a:p>
            <a:pPr marL="285750" indent="-285750">
              <a:buFont typeface="Arial" charset="0"/>
              <a:buChar char="•"/>
            </a:pPr>
            <a:r>
              <a:rPr lang="en-GB" dirty="0" smtClean="0"/>
              <a:t>Disease status predicted from measurement </a:t>
            </a:r>
            <a:r>
              <a:rPr lang="en-GB" dirty="0"/>
              <a:t>of a patient with unknown health </a:t>
            </a:r>
            <a:r>
              <a:rPr lang="en-GB" dirty="0" smtClean="0"/>
              <a:t>status </a:t>
            </a:r>
          </a:p>
        </p:txBody>
      </p:sp>
    </p:spTree>
    <p:extLst>
      <p:ext uri="{BB962C8B-B14F-4D97-AF65-F5344CB8AC3E}">
        <p14:creationId xmlns:p14="http://schemas.microsoft.com/office/powerpoint/2010/main" val="1318597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lstStyle/>
          <a:p>
            <a:r>
              <a:rPr lang="en-GB" dirty="0" smtClean="0"/>
              <a:t>Problem: </a:t>
            </a:r>
            <a:r>
              <a:rPr lang="en-GB" b="1" dirty="0" smtClean="0"/>
              <a:t>low reproducibility </a:t>
            </a:r>
            <a:r>
              <a:rPr lang="en-GB" dirty="0"/>
              <a:t>and the </a:t>
            </a:r>
            <a:r>
              <a:rPr lang="en-GB" b="1" dirty="0"/>
              <a:t>limited biological interpretability </a:t>
            </a:r>
            <a:r>
              <a:rPr lang="en-GB" dirty="0"/>
              <a:t>of candidate biomarker signatures </a:t>
            </a:r>
            <a:r>
              <a:rPr lang="en-GB" dirty="0" smtClean="0"/>
              <a:t>identified </a:t>
            </a:r>
            <a:r>
              <a:rPr lang="en-GB" dirty="0"/>
              <a:t>from high-throughput </a:t>
            </a:r>
            <a:r>
              <a:rPr lang="en-GB" dirty="0" smtClean="0"/>
              <a:t>data</a:t>
            </a:r>
          </a:p>
          <a:p>
            <a:r>
              <a:rPr lang="en-GB" b="1" dirty="0" smtClean="0"/>
              <a:t>Feature stability </a:t>
            </a:r>
            <a:r>
              <a:rPr lang="en-GB" dirty="0" smtClean="0"/>
              <a:t>- similarity </a:t>
            </a:r>
            <a:r>
              <a:rPr lang="en-GB" dirty="0"/>
              <a:t>of ranked lists obtained either by applying the same </a:t>
            </a:r>
            <a:r>
              <a:rPr lang="en-GB" dirty="0" smtClean="0"/>
              <a:t>feature </a:t>
            </a:r>
            <a:r>
              <a:rPr lang="en-GB" dirty="0"/>
              <a:t>selection method to slightly </a:t>
            </a:r>
            <a:r>
              <a:rPr lang="en-GB" dirty="0" smtClean="0"/>
              <a:t>modified </a:t>
            </a:r>
            <a:r>
              <a:rPr lang="en-GB" dirty="0"/>
              <a:t>versions of the </a:t>
            </a:r>
            <a:r>
              <a:rPr lang="en-GB" dirty="0" smtClean="0"/>
              <a:t>underlying </a:t>
            </a:r>
            <a:r>
              <a:rPr lang="en-GB" dirty="0"/>
              <a:t>data set (e.g. using different subsamples of the original data set) or by applying different feature selection methods on the same data set (</a:t>
            </a:r>
            <a:r>
              <a:rPr lang="en-GB" dirty="0" err="1"/>
              <a:t>Boulesteix</a:t>
            </a:r>
            <a:r>
              <a:rPr lang="en-GB" dirty="0"/>
              <a:t> A-L, </a:t>
            </a:r>
            <a:r>
              <a:rPr lang="en-GB" dirty="0" err="1"/>
              <a:t>Slawski</a:t>
            </a:r>
            <a:r>
              <a:rPr lang="en-GB" dirty="0"/>
              <a:t> </a:t>
            </a:r>
            <a:r>
              <a:rPr lang="en-GB" dirty="0" smtClean="0"/>
              <a:t>M, 2009, Brief </a:t>
            </a:r>
            <a:r>
              <a:rPr lang="en-GB" dirty="0" err="1" smtClean="0"/>
              <a:t>Bioinform</a:t>
            </a:r>
            <a:r>
              <a:rPr lang="en-GB" dirty="0" smtClean="0"/>
              <a:t>)</a:t>
            </a:r>
          </a:p>
          <a:p>
            <a:r>
              <a:rPr lang="en-GB" b="1" dirty="0"/>
              <a:t>High stability of features </a:t>
            </a:r>
            <a:r>
              <a:rPr lang="en-GB" dirty="0"/>
              <a:t>with respect to sampling variations </a:t>
            </a:r>
            <a:r>
              <a:rPr lang="en-GB" b="1" dirty="0"/>
              <a:t>is a good indicator for biomarker </a:t>
            </a:r>
            <a:r>
              <a:rPr lang="en-GB" b="1" dirty="0" smtClean="0"/>
              <a:t>reproducibility</a:t>
            </a:r>
          </a:p>
          <a:p>
            <a:r>
              <a:rPr lang="en-GB" dirty="0"/>
              <a:t>M</a:t>
            </a:r>
            <a:r>
              <a:rPr lang="en-GB" dirty="0" smtClean="0"/>
              <a:t>arkers </a:t>
            </a:r>
            <a:r>
              <a:rPr lang="en-GB" dirty="0"/>
              <a:t>which </a:t>
            </a:r>
            <a:r>
              <a:rPr lang="en-GB" dirty="0" smtClean="0"/>
              <a:t>are tolerant </a:t>
            </a:r>
            <a:r>
              <a:rPr lang="en-GB" dirty="0"/>
              <a:t>against variations within data have a higher chance of </a:t>
            </a:r>
            <a:r>
              <a:rPr lang="en-GB" dirty="0" smtClean="0"/>
              <a:t>having </a:t>
            </a:r>
            <a:r>
              <a:rPr lang="en-GB" dirty="0"/>
              <a:t>a high discriminatory power for experimental data from </a:t>
            </a:r>
            <a:r>
              <a:rPr lang="en-GB" dirty="0" smtClean="0"/>
              <a:t>different </a:t>
            </a:r>
            <a:r>
              <a:rPr lang="en-GB" dirty="0"/>
              <a:t>studies generated in different laboratories</a:t>
            </a:r>
          </a:p>
        </p:txBody>
      </p:sp>
      <p:sp>
        <p:nvSpPr>
          <p:cNvPr id="2" name="Date Placeholder 1"/>
          <p:cNvSpPr>
            <a:spLocks noGrp="1"/>
          </p:cNvSpPr>
          <p:nvPr>
            <p:ph type="dt" sz="half" idx="10"/>
          </p:nvPr>
        </p:nvSpPr>
        <p:spPr/>
        <p:txBody>
          <a:bodyPr/>
          <a:lstStyle/>
          <a:p>
            <a:fld id="{C75E5F44-0C2B-4006-A1D4-230E6C1B7448}"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24</a:t>
            </a:fld>
            <a:endParaRPr lang="en-US"/>
          </a:p>
        </p:txBody>
      </p:sp>
    </p:spTree>
    <p:extLst>
      <p:ext uri="{BB962C8B-B14F-4D97-AF65-F5344CB8AC3E}">
        <p14:creationId xmlns:p14="http://schemas.microsoft.com/office/powerpoint/2010/main" val="574455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Limitations and Challenges of Biomarker </a:t>
            </a:r>
            <a:r>
              <a:rPr lang="en-GB" dirty="0" smtClean="0"/>
              <a:t>Discovery</a:t>
            </a:r>
            <a:endParaRPr lang="en-GB" dirty="0"/>
          </a:p>
        </p:txBody>
      </p:sp>
      <p:sp>
        <p:nvSpPr>
          <p:cNvPr id="6" name="Content Placeholder 5"/>
          <p:cNvSpPr>
            <a:spLocks noGrp="1"/>
          </p:cNvSpPr>
          <p:nvPr>
            <p:ph idx="1"/>
          </p:nvPr>
        </p:nvSpPr>
        <p:spPr/>
        <p:txBody>
          <a:bodyPr>
            <a:normAutofit/>
          </a:bodyPr>
          <a:lstStyle/>
          <a:p>
            <a:r>
              <a:rPr lang="en-GB" dirty="0" smtClean="0"/>
              <a:t>Sources </a:t>
            </a:r>
            <a:r>
              <a:rPr lang="en-GB" dirty="0"/>
              <a:t>of instability (He Z, Yu </a:t>
            </a:r>
            <a:r>
              <a:rPr lang="en-GB" dirty="0" smtClean="0"/>
              <a:t>W, 2010, </a:t>
            </a:r>
            <a:r>
              <a:rPr lang="en-GB" dirty="0" err="1" smtClean="0"/>
              <a:t>Comput</a:t>
            </a:r>
            <a:r>
              <a:rPr lang="en-GB" dirty="0" smtClean="0"/>
              <a:t> </a:t>
            </a:r>
            <a:r>
              <a:rPr lang="en-GB" dirty="0" err="1"/>
              <a:t>Biol</a:t>
            </a:r>
            <a:r>
              <a:rPr lang="en-GB" dirty="0"/>
              <a:t> </a:t>
            </a:r>
            <a:r>
              <a:rPr lang="en-GB" dirty="0" err="1" smtClean="0"/>
              <a:t>Chem</a:t>
            </a:r>
            <a:r>
              <a:rPr lang="en-GB" dirty="0" smtClean="0"/>
              <a:t>)</a:t>
            </a:r>
          </a:p>
          <a:p>
            <a:pPr lvl="1"/>
            <a:r>
              <a:rPr lang="en-GB" dirty="0"/>
              <a:t>multiple true markers, all allowing an equally accurate outcome </a:t>
            </a:r>
            <a:r>
              <a:rPr lang="en-GB" dirty="0" smtClean="0"/>
              <a:t>prediction</a:t>
            </a:r>
          </a:p>
          <a:p>
            <a:pPr lvl="1"/>
            <a:r>
              <a:rPr lang="en-GB" dirty="0"/>
              <a:t>small number of observations compared to the extremely high number of measured features in high-dimensional data can lead to </a:t>
            </a:r>
            <a:r>
              <a:rPr lang="en-GB" dirty="0" smtClean="0"/>
              <a:t>instability</a:t>
            </a:r>
          </a:p>
          <a:p>
            <a:pPr lvl="1"/>
            <a:r>
              <a:rPr lang="en-GB" dirty="0"/>
              <a:t>algorithms that are primarily designed to select feature subsets providing the best prediction accuracy and do not explicitly attach importance to the </a:t>
            </a:r>
            <a:r>
              <a:rPr lang="en-GB" dirty="0" smtClean="0"/>
              <a:t>stability</a:t>
            </a:r>
          </a:p>
          <a:p>
            <a:r>
              <a:rPr lang="en-GB" dirty="0" smtClean="0"/>
              <a:t>By ignoring </a:t>
            </a:r>
            <a:r>
              <a:rPr lang="en-GB" dirty="0"/>
              <a:t>potential dependencies between the features, the selected </a:t>
            </a:r>
            <a:r>
              <a:rPr lang="en-GB" dirty="0" smtClean="0"/>
              <a:t>signature </a:t>
            </a:r>
            <a:r>
              <a:rPr lang="en-GB" dirty="0"/>
              <a:t>may contain redundant information which impedes a </a:t>
            </a:r>
            <a:r>
              <a:rPr lang="en-GB" dirty="0" smtClean="0"/>
              <a:t>synergistic </a:t>
            </a:r>
            <a:r>
              <a:rPr lang="en-GB" dirty="0"/>
              <a:t>improvement of the discriminatory </a:t>
            </a:r>
            <a:r>
              <a:rPr lang="en-GB" dirty="0" smtClean="0"/>
              <a:t>power</a:t>
            </a:r>
          </a:p>
        </p:txBody>
      </p:sp>
      <p:sp>
        <p:nvSpPr>
          <p:cNvPr id="2" name="Date Placeholder 1"/>
          <p:cNvSpPr>
            <a:spLocks noGrp="1"/>
          </p:cNvSpPr>
          <p:nvPr>
            <p:ph type="dt" sz="half" idx="10"/>
          </p:nvPr>
        </p:nvSpPr>
        <p:spPr/>
        <p:txBody>
          <a:bodyPr/>
          <a:lstStyle/>
          <a:p>
            <a:fld id="{9D621C7D-11DB-4CA4-BBA7-9329C1E28702}"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25</a:t>
            </a:fld>
            <a:endParaRPr lang="en-US"/>
          </a:p>
        </p:txBody>
      </p:sp>
    </p:spTree>
    <p:extLst>
      <p:ext uri="{BB962C8B-B14F-4D97-AF65-F5344CB8AC3E}">
        <p14:creationId xmlns:p14="http://schemas.microsoft.com/office/powerpoint/2010/main" val="1932831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of biological priors</a:t>
            </a:r>
            <a:endParaRPr lang="en-GB" dirty="0"/>
          </a:p>
        </p:txBody>
      </p:sp>
      <p:sp>
        <p:nvSpPr>
          <p:cNvPr id="3" name="Content Placeholder 2"/>
          <p:cNvSpPr>
            <a:spLocks noGrp="1"/>
          </p:cNvSpPr>
          <p:nvPr>
            <p:ph idx="1"/>
          </p:nvPr>
        </p:nvSpPr>
        <p:spPr/>
        <p:txBody>
          <a:bodyPr/>
          <a:lstStyle/>
          <a:p>
            <a:r>
              <a:rPr lang="en-GB" b="1" dirty="0"/>
              <a:t>Stability can be </a:t>
            </a:r>
            <a:r>
              <a:rPr lang="en-GB" b="1" dirty="0" smtClean="0"/>
              <a:t>improved, </a:t>
            </a:r>
            <a:r>
              <a:rPr lang="en-GB" dirty="0"/>
              <a:t>through dimensionality </a:t>
            </a:r>
            <a:r>
              <a:rPr lang="en-GB" dirty="0" smtClean="0"/>
              <a:t>reduction, </a:t>
            </a:r>
            <a:r>
              <a:rPr lang="en-GB" b="1" dirty="0" smtClean="0"/>
              <a:t>by </a:t>
            </a:r>
            <a:r>
              <a:rPr lang="en-GB" b="1" dirty="0"/>
              <a:t>applying biological </a:t>
            </a:r>
            <a:r>
              <a:rPr lang="en-GB" b="1" dirty="0" smtClean="0"/>
              <a:t>priors </a:t>
            </a:r>
            <a:r>
              <a:rPr lang="en-GB" dirty="0" smtClean="0"/>
              <a:t>(</a:t>
            </a:r>
            <a:r>
              <a:rPr lang="en-GB" dirty="0" err="1"/>
              <a:t>Cun</a:t>
            </a:r>
            <a:r>
              <a:rPr lang="en-GB" dirty="0"/>
              <a:t> Y, </a:t>
            </a:r>
            <a:r>
              <a:rPr lang="en-GB" dirty="0" err="1"/>
              <a:t>Fröhlich</a:t>
            </a:r>
            <a:r>
              <a:rPr lang="en-GB" dirty="0"/>
              <a:t> H, 2012, Biology</a:t>
            </a:r>
            <a:r>
              <a:rPr lang="en-GB" dirty="0" smtClean="0"/>
              <a:t>)</a:t>
            </a:r>
          </a:p>
          <a:p>
            <a:r>
              <a:rPr lang="en-GB" dirty="0" smtClean="0"/>
              <a:t>Network and data-centric approaches for application of biological priors</a:t>
            </a:r>
          </a:p>
          <a:p>
            <a:r>
              <a:rPr lang="en-GB" dirty="0" smtClean="0"/>
              <a:t>Network centric approaches for data integration: feature </a:t>
            </a:r>
            <a:r>
              <a:rPr lang="en-GB" dirty="0"/>
              <a:t>selection, incorporating prior information about pathways and molecular networks, and the </a:t>
            </a:r>
            <a:r>
              <a:rPr lang="en-GB" dirty="0" smtClean="0"/>
              <a:t>supervised </a:t>
            </a:r>
            <a:r>
              <a:rPr lang="en-GB" dirty="0"/>
              <a:t>or unsupervised </a:t>
            </a:r>
            <a:r>
              <a:rPr lang="en-GB" dirty="0" smtClean="0"/>
              <a:t>classification </a:t>
            </a:r>
            <a:r>
              <a:rPr lang="en-GB" dirty="0"/>
              <a:t>are uncoupled </a:t>
            </a:r>
            <a:r>
              <a:rPr lang="en-GB" dirty="0" smtClean="0"/>
              <a:t>processes</a:t>
            </a:r>
          </a:p>
          <a:p>
            <a:pPr lvl="1"/>
            <a:r>
              <a:rPr lang="en-GB" dirty="0"/>
              <a:t>Pathway Activity Analysis: inferring activity scores for </a:t>
            </a:r>
            <a:r>
              <a:rPr lang="en-GB" dirty="0" smtClean="0"/>
              <a:t>specific </a:t>
            </a:r>
            <a:r>
              <a:rPr lang="en-GB" dirty="0"/>
              <a:t>pathways which are subsequently used for </a:t>
            </a:r>
            <a:r>
              <a:rPr lang="en-GB" dirty="0" smtClean="0"/>
              <a:t>classification</a:t>
            </a:r>
          </a:p>
          <a:p>
            <a:pPr lvl="1"/>
            <a:r>
              <a:rPr lang="en-GB" dirty="0"/>
              <a:t>Differential Network Analysis: </a:t>
            </a:r>
            <a:r>
              <a:rPr lang="en-GB" dirty="0" smtClean="0"/>
              <a:t>identification of subnetworks or modules that serve as biomarker signatures</a:t>
            </a:r>
          </a:p>
          <a:p>
            <a:r>
              <a:rPr lang="en-GB" dirty="0" smtClean="0"/>
              <a:t>Network-assisted functional analysis</a:t>
            </a:r>
            <a:endParaRPr lang="en-GB" dirty="0"/>
          </a:p>
        </p:txBody>
      </p:sp>
      <p:sp>
        <p:nvSpPr>
          <p:cNvPr id="4" name="Date Placeholder 3"/>
          <p:cNvSpPr>
            <a:spLocks noGrp="1"/>
          </p:cNvSpPr>
          <p:nvPr>
            <p:ph type="dt" sz="half" idx="10"/>
          </p:nvPr>
        </p:nvSpPr>
        <p:spPr/>
        <p:txBody>
          <a:bodyPr/>
          <a:lstStyle/>
          <a:p>
            <a:fld id="{88A062F5-930D-44C4-9404-22805B60557D}"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26</a:t>
            </a:fld>
            <a:endParaRPr lang="en-US"/>
          </a:p>
        </p:txBody>
      </p:sp>
    </p:spTree>
    <p:extLst>
      <p:ext uri="{BB962C8B-B14F-4D97-AF65-F5344CB8AC3E}">
        <p14:creationId xmlns:p14="http://schemas.microsoft.com/office/powerpoint/2010/main" val="302630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Activity Analysis</a:t>
            </a:r>
            <a:endParaRPr lang="en-GB" dirty="0"/>
          </a:p>
        </p:txBody>
      </p:sp>
      <p:sp>
        <p:nvSpPr>
          <p:cNvPr id="3" name="Date Placeholder 2"/>
          <p:cNvSpPr>
            <a:spLocks noGrp="1"/>
          </p:cNvSpPr>
          <p:nvPr>
            <p:ph type="dt" sz="half" idx="10"/>
          </p:nvPr>
        </p:nvSpPr>
        <p:spPr/>
        <p:txBody>
          <a:bodyPr/>
          <a:lstStyle/>
          <a:p>
            <a:fld id="{C356F81E-0636-40F5-A132-B269B5F57EA1}"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27</a:t>
            </a:fld>
            <a:endParaRPr lang="en-US"/>
          </a:p>
        </p:txBody>
      </p:sp>
      <p:pic>
        <p:nvPicPr>
          <p:cNvPr id="8" name="Picture 7"/>
          <p:cNvPicPr>
            <a:picLocks noChangeAspect="1"/>
          </p:cNvPicPr>
          <p:nvPr/>
        </p:nvPicPr>
        <p:blipFill rotWithShape="1">
          <a:blip r:embed="rId2"/>
          <a:srcRect l="24639" t="8533"/>
          <a:stretch/>
        </p:blipFill>
        <p:spPr>
          <a:xfrm>
            <a:off x="3029186" y="1917700"/>
            <a:ext cx="5657614" cy="4180393"/>
          </a:xfrm>
          <a:prstGeom prst="rect">
            <a:avLst/>
          </a:prstGeom>
        </p:spPr>
      </p:pic>
      <p:sp>
        <p:nvSpPr>
          <p:cNvPr id="11" name="TextBox 10"/>
          <p:cNvSpPr txBox="1"/>
          <p:nvPr/>
        </p:nvSpPr>
        <p:spPr>
          <a:xfrm>
            <a:off x="698500" y="3361565"/>
            <a:ext cx="2146300" cy="646331"/>
          </a:xfrm>
          <a:prstGeom prst="rect">
            <a:avLst/>
          </a:prstGeom>
          <a:solidFill>
            <a:schemeClr val="bg1"/>
          </a:solidFill>
        </p:spPr>
        <p:txBody>
          <a:bodyPr wrap="square" rtlCol="0">
            <a:spAutoFit/>
          </a:bodyPr>
          <a:lstStyle/>
          <a:p>
            <a:r>
              <a:rPr lang="en-GB" smtClean="0"/>
              <a:t>Use pathways instead of genes </a:t>
            </a:r>
            <a:endParaRPr lang="en-GB"/>
          </a:p>
        </p:txBody>
      </p:sp>
      <p:sp>
        <p:nvSpPr>
          <p:cNvPr id="12" name="TextBox 11"/>
          <p:cNvSpPr txBox="1"/>
          <p:nvPr/>
        </p:nvSpPr>
        <p:spPr>
          <a:xfrm>
            <a:off x="3063993" y="1548368"/>
            <a:ext cx="2794000" cy="369332"/>
          </a:xfrm>
          <a:prstGeom prst="rect">
            <a:avLst/>
          </a:prstGeom>
          <a:noFill/>
        </p:spPr>
        <p:txBody>
          <a:bodyPr wrap="square" rtlCol="0">
            <a:spAutoFit/>
          </a:bodyPr>
          <a:lstStyle/>
          <a:p>
            <a:r>
              <a:rPr lang="en-GB" smtClean="0"/>
              <a:t>High throughput data</a:t>
            </a:r>
            <a:endParaRPr lang="en-GB"/>
          </a:p>
        </p:txBody>
      </p:sp>
      <p:sp>
        <p:nvSpPr>
          <p:cNvPr id="13" name="TextBox 12"/>
          <p:cNvSpPr txBox="1"/>
          <p:nvPr/>
        </p:nvSpPr>
        <p:spPr>
          <a:xfrm>
            <a:off x="6658093" y="1548368"/>
            <a:ext cx="2028707" cy="369332"/>
          </a:xfrm>
          <a:prstGeom prst="rect">
            <a:avLst/>
          </a:prstGeom>
          <a:noFill/>
        </p:spPr>
        <p:txBody>
          <a:bodyPr wrap="square" rtlCol="0">
            <a:spAutoFit/>
          </a:bodyPr>
          <a:lstStyle/>
          <a:p>
            <a:r>
              <a:rPr lang="en-GB" smtClean="0"/>
              <a:t>Canonical pathways</a:t>
            </a:r>
            <a:endParaRPr lang="en-GB" dirty="0"/>
          </a:p>
        </p:txBody>
      </p:sp>
      <p:sp>
        <p:nvSpPr>
          <p:cNvPr id="14" name="TextBox 13"/>
          <p:cNvSpPr txBox="1"/>
          <p:nvPr/>
        </p:nvSpPr>
        <p:spPr>
          <a:xfrm>
            <a:off x="698500" y="5549900"/>
            <a:ext cx="2527300" cy="369332"/>
          </a:xfrm>
          <a:prstGeom prst="rect">
            <a:avLst/>
          </a:prstGeom>
          <a:solidFill>
            <a:schemeClr val="bg1"/>
          </a:solidFill>
        </p:spPr>
        <p:txBody>
          <a:bodyPr wrap="square" rtlCol="0">
            <a:spAutoFit/>
          </a:bodyPr>
          <a:lstStyle/>
          <a:p>
            <a:r>
              <a:rPr lang="en-GB" smtClean="0"/>
              <a:t>Pathway activity score</a:t>
            </a:r>
            <a:endParaRPr lang="en-GB" dirty="0"/>
          </a:p>
        </p:txBody>
      </p:sp>
    </p:spTree>
    <p:extLst>
      <p:ext uri="{BB962C8B-B14F-4D97-AF65-F5344CB8AC3E}">
        <p14:creationId xmlns:p14="http://schemas.microsoft.com/office/powerpoint/2010/main" val="333814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approaches for PAA</a:t>
            </a:r>
            <a:endParaRPr lang="en-GB" dirty="0"/>
          </a:p>
        </p:txBody>
      </p:sp>
      <p:sp>
        <p:nvSpPr>
          <p:cNvPr id="3" name="Date Placeholder 2"/>
          <p:cNvSpPr>
            <a:spLocks noGrp="1"/>
          </p:cNvSpPr>
          <p:nvPr>
            <p:ph type="dt" sz="half" idx="10"/>
          </p:nvPr>
        </p:nvSpPr>
        <p:spPr/>
        <p:txBody>
          <a:bodyPr/>
          <a:lstStyle/>
          <a:p>
            <a:fld id="{E4B19207-501A-4211-AF76-B4C779BEE157}"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29435581"/>
              </p:ext>
            </p:extLst>
          </p:nvPr>
        </p:nvGraphicFramePr>
        <p:xfrm>
          <a:off x="596900" y="1108710"/>
          <a:ext cx="7734300" cy="467360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Pathway</a:t>
                      </a:r>
                      <a:r>
                        <a:rPr lang="en-GB" baseline="0" dirty="0" smtClean="0"/>
                        <a:t> activity measure</a:t>
                      </a:r>
                      <a:endParaRPr lang="en-GB" dirty="0"/>
                    </a:p>
                  </a:txBody>
                  <a:tcPr/>
                </a:tc>
                <a:tc>
                  <a:txBody>
                    <a:bodyPr/>
                    <a:lstStyle/>
                    <a:p>
                      <a:r>
                        <a:rPr lang="en-GB" dirty="0" smtClean="0"/>
                        <a:t>Classification method</a:t>
                      </a:r>
                      <a:endParaRPr lang="en-GB" dirty="0"/>
                    </a:p>
                  </a:txBody>
                  <a:tcPr/>
                </a:tc>
              </a:tr>
              <a:tr h="370840">
                <a:tc>
                  <a:txBody>
                    <a:bodyPr/>
                    <a:lstStyle/>
                    <a:p>
                      <a:r>
                        <a:rPr lang="en-GB" sz="1400" dirty="0" smtClean="0"/>
                        <a:t>-</a:t>
                      </a:r>
                      <a:endParaRPr lang="en-GB" sz="1400" dirty="0"/>
                    </a:p>
                  </a:txBody>
                  <a:tcPr/>
                </a:tc>
                <a:tc>
                  <a:txBody>
                    <a:bodyPr/>
                    <a:lstStyle/>
                    <a:p>
                      <a:r>
                        <a:rPr lang="en-GB" sz="1400" dirty="0" err="1" smtClean="0"/>
                        <a:t>Guo</a:t>
                      </a:r>
                      <a:r>
                        <a:rPr lang="en-GB" sz="1400" dirty="0" smtClean="0"/>
                        <a:t>, 2005</a:t>
                      </a:r>
                      <a:endParaRPr lang="en-GB" sz="1400" dirty="0"/>
                    </a:p>
                  </a:txBody>
                  <a:tcPr/>
                </a:tc>
                <a:tc>
                  <a:txBody>
                    <a:bodyPr/>
                    <a:lstStyle/>
                    <a:p>
                      <a:r>
                        <a:rPr lang="en-GB" sz="1400" dirty="0" smtClean="0"/>
                        <a:t>GO</a:t>
                      </a:r>
                      <a:endParaRPr lang="en-GB" sz="1400" dirty="0"/>
                    </a:p>
                  </a:txBody>
                  <a:tcPr/>
                </a:tc>
                <a:tc>
                  <a:txBody>
                    <a:bodyPr/>
                    <a:lstStyle/>
                    <a:p>
                      <a:r>
                        <a:rPr lang="en-GB" sz="1400" dirty="0" smtClean="0"/>
                        <a:t>Mean, median</a:t>
                      </a:r>
                      <a:endParaRPr lang="en-GB" sz="1400" dirty="0"/>
                    </a:p>
                  </a:txBody>
                  <a:tcPr/>
                </a:tc>
                <a:tc>
                  <a:txBody>
                    <a:bodyPr/>
                    <a:lstStyle/>
                    <a:p>
                      <a:r>
                        <a:rPr lang="en-GB" sz="1400" dirty="0" smtClean="0"/>
                        <a:t>Decision tree</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Tomfohr</a:t>
                      </a:r>
                      <a:r>
                        <a:rPr lang="en-GB" sz="1400" dirty="0" smtClean="0"/>
                        <a:t> (2005); Liu (2012)</a:t>
                      </a:r>
                      <a:endParaRPr lang="en-GB" sz="1400" dirty="0"/>
                    </a:p>
                  </a:txBody>
                  <a:tcPr/>
                </a:tc>
                <a:tc>
                  <a:txBody>
                    <a:bodyPr/>
                    <a:lstStyle/>
                    <a:p>
                      <a:r>
                        <a:rPr lang="en-GB" sz="1400" dirty="0" smtClean="0"/>
                        <a:t>KEGG, </a:t>
                      </a:r>
                      <a:r>
                        <a:rPr lang="en-GB" sz="1400" dirty="0" err="1" smtClean="0"/>
                        <a:t>Biocarta</a:t>
                      </a:r>
                      <a:r>
                        <a:rPr lang="en-GB" sz="1400" dirty="0" smtClean="0"/>
                        <a:t>; </a:t>
                      </a:r>
                      <a:r>
                        <a:rPr lang="en-GB" sz="1400" dirty="0" err="1" smtClean="0"/>
                        <a:t>MsigDB</a:t>
                      </a:r>
                      <a:endParaRPr lang="en-GB" sz="1400" dirty="0"/>
                    </a:p>
                  </a:txBody>
                  <a:tcPr/>
                </a:tc>
                <a:tc>
                  <a:txBody>
                    <a:bodyPr/>
                    <a:lstStyle/>
                    <a:p>
                      <a:r>
                        <a:rPr lang="en-GB" sz="1400" dirty="0" smtClean="0"/>
                        <a:t>PCA (weighted sum of normalised</a:t>
                      </a:r>
                      <a:r>
                        <a:rPr lang="en-GB" sz="1400" baseline="0" dirty="0" smtClean="0"/>
                        <a:t> expression)</a:t>
                      </a:r>
                    </a:p>
                  </a:txBody>
                  <a:tcPr/>
                </a:tc>
                <a:tc>
                  <a:txBody>
                    <a:bodyPr/>
                    <a:lstStyle/>
                    <a:p>
                      <a:r>
                        <a:rPr lang="en-GB" sz="1400" dirty="0" smtClean="0"/>
                        <a:t>-; </a:t>
                      </a:r>
                      <a:r>
                        <a:rPr lang="en-GB" sz="1400" dirty="0" err="1" smtClean="0"/>
                        <a:t>probit</a:t>
                      </a:r>
                      <a:r>
                        <a:rPr lang="en-GB" sz="1400" dirty="0" smtClean="0"/>
                        <a:t>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Lee, 2008; Yang, 2012</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Expression Z-score of condition-responsive</a:t>
                      </a:r>
                      <a:r>
                        <a:rPr lang="en-GB" sz="1400" baseline="0" dirty="0" smtClean="0"/>
                        <a:t> genes</a:t>
                      </a:r>
                      <a:endParaRPr lang="en-GB" sz="1400" dirty="0"/>
                    </a:p>
                  </a:txBody>
                  <a:tcPr/>
                </a:tc>
                <a:tc>
                  <a:txBody>
                    <a:bodyPr/>
                    <a:lstStyle/>
                    <a:p>
                      <a:r>
                        <a:rPr lang="en-GB" sz="1400" dirty="0" smtClean="0"/>
                        <a:t>Logistic regression, SVM</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smtClean="0"/>
                        <a:t>Su,</a:t>
                      </a:r>
                      <a:r>
                        <a:rPr lang="en-GB" sz="1400" baseline="0" dirty="0" smtClean="0"/>
                        <a:t> 2009</a:t>
                      </a:r>
                      <a:endParaRPr lang="en-GB" sz="1400" dirty="0"/>
                    </a:p>
                  </a:txBody>
                  <a:tcPr/>
                </a:tc>
                <a:tc>
                  <a:txBody>
                    <a:bodyPr/>
                    <a:lstStyle/>
                    <a:p>
                      <a:r>
                        <a:rPr lang="en-GB" sz="1400" dirty="0" err="1" smtClean="0"/>
                        <a:t>MsigDB</a:t>
                      </a:r>
                      <a:endParaRPr lang="en-GB" sz="1400" dirty="0"/>
                    </a:p>
                  </a:txBody>
                  <a:tcPr/>
                </a:tc>
                <a:tc>
                  <a:txBody>
                    <a:bodyPr/>
                    <a:lstStyle/>
                    <a:p>
                      <a:r>
                        <a:rPr lang="en-GB" sz="1400" dirty="0" smtClean="0"/>
                        <a:t>Log-likelihood</a:t>
                      </a:r>
                      <a:endParaRPr lang="en-GB" sz="1400" dirty="0"/>
                    </a:p>
                  </a:txBody>
                  <a:tcPr/>
                </a:tc>
                <a:tc>
                  <a:txBody>
                    <a:bodyPr/>
                    <a:lstStyle/>
                    <a:p>
                      <a:r>
                        <a:rPr lang="en-GB" sz="1400" dirty="0" smtClean="0"/>
                        <a:t>Logistic regression</a:t>
                      </a:r>
                      <a:endParaRPr lang="en-GB" sz="1400" dirty="0"/>
                    </a:p>
                  </a:txBody>
                  <a:tcPr/>
                </a:tc>
              </a:tr>
              <a:tr h="370840">
                <a:tc>
                  <a:txBody>
                    <a:bodyPr/>
                    <a:lstStyle/>
                    <a:p>
                      <a:r>
                        <a:rPr lang="en-GB" sz="1400" dirty="0" smtClean="0"/>
                        <a:t>PARADIGM</a:t>
                      </a:r>
                      <a:endParaRPr lang="en-GB" sz="1400" dirty="0"/>
                    </a:p>
                  </a:txBody>
                  <a:tcPr/>
                </a:tc>
                <a:tc>
                  <a:txBody>
                    <a:bodyPr/>
                    <a:lstStyle/>
                    <a:p>
                      <a:r>
                        <a:rPr lang="en-GB" sz="1400" dirty="0" err="1" smtClean="0"/>
                        <a:t>Vaske</a:t>
                      </a:r>
                      <a:r>
                        <a:rPr lang="en-GB" sz="1400" dirty="0" smtClean="0"/>
                        <a:t>, 2010</a:t>
                      </a:r>
                      <a:endParaRPr lang="en-GB" sz="1400" dirty="0"/>
                    </a:p>
                  </a:txBody>
                  <a:tcPr/>
                </a:tc>
                <a:tc>
                  <a:txBody>
                    <a:bodyPr/>
                    <a:lstStyle/>
                    <a:p>
                      <a:r>
                        <a:rPr lang="en-GB" sz="1400" dirty="0" smtClean="0"/>
                        <a:t>PID</a:t>
                      </a:r>
                      <a:endParaRPr lang="en-GB" sz="1400" dirty="0"/>
                    </a:p>
                  </a:txBody>
                  <a:tcPr/>
                </a:tc>
                <a:tc>
                  <a:txBody>
                    <a:bodyPr/>
                    <a:lstStyle/>
                    <a:p>
                      <a:r>
                        <a:rPr lang="en-GB" sz="1400" dirty="0" smtClean="0"/>
                        <a:t>Factor</a:t>
                      </a:r>
                      <a:r>
                        <a:rPr lang="en-GB" sz="1400" baseline="0" dirty="0" smtClean="0"/>
                        <a:t> graph models</a:t>
                      </a:r>
                      <a:endParaRPr lang="en-GB" sz="1400" dirty="0"/>
                    </a:p>
                  </a:txBody>
                  <a:tcPr/>
                </a:tc>
                <a:tc>
                  <a:txBody>
                    <a:bodyPr/>
                    <a:lstStyle/>
                    <a:p>
                      <a:r>
                        <a:rPr lang="en-GB" sz="1400" dirty="0" smtClean="0"/>
                        <a:t>Unsupervised clustering</a:t>
                      </a:r>
                      <a:endParaRPr lang="en-GB" sz="1400" dirty="0"/>
                    </a:p>
                  </a:txBody>
                  <a:tcPr/>
                </a:tc>
              </a:tr>
              <a:tr h="370840">
                <a:tc>
                  <a:txBody>
                    <a:bodyPr/>
                    <a:lstStyle/>
                    <a:p>
                      <a:r>
                        <a:rPr lang="en-GB" sz="1400" dirty="0" smtClean="0"/>
                        <a:t>-; </a:t>
                      </a:r>
                      <a:endParaRPr lang="en-GB" sz="1400" dirty="0"/>
                    </a:p>
                  </a:txBody>
                  <a:tcPr/>
                </a:tc>
                <a:tc>
                  <a:txBody>
                    <a:bodyPr/>
                    <a:lstStyle/>
                    <a:p>
                      <a:r>
                        <a:rPr lang="en-GB" sz="1400" dirty="0" smtClean="0"/>
                        <a:t>Kim,</a:t>
                      </a:r>
                      <a:r>
                        <a:rPr lang="en-GB" sz="1400" baseline="0" dirty="0" smtClean="0"/>
                        <a:t> 2012; </a:t>
                      </a:r>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a:t>
                      </a:r>
                      <a:endParaRPr lang="en-GB" sz="1400" dirty="0"/>
                    </a:p>
                  </a:txBody>
                  <a:tcPr/>
                </a:tc>
                <a:tc>
                  <a:txBody>
                    <a:bodyPr/>
                    <a:lstStyle/>
                    <a:p>
                      <a:r>
                        <a:rPr lang="en-GB" sz="1400" dirty="0" smtClean="0"/>
                        <a:t>Hierarchical SVM</a:t>
                      </a:r>
                      <a:endParaRPr lang="en-GB" sz="1400" dirty="0"/>
                    </a:p>
                  </a:txBody>
                  <a:tcPr/>
                </a:tc>
              </a:tr>
              <a:tr h="370840">
                <a:tc>
                  <a:txBody>
                    <a:bodyPr/>
                    <a:lstStyle/>
                    <a:p>
                      <a:r>
                        <a:rPr lang="en-GB" sz="1400" dirty="0" smtClean="0"/>
                        <a:t>Pathway Studio + </a:t>
                      </a:r>
                      <a:r>
                        <a:rPr lang="en-GB" sz="1400" dirty="0" err="1" smtClean="0"/>
                        <a:t>bsnea</a:t>
                      </a:r>
                      <a:endParaRPr lang="en-GB" sz="1400" dirty="0"/>
                    </a:p>
                  </a:txBody>
                  <a:tcPr/>
                </a:tc>
                <a:tc>
                  <a:txBody>
                    <a:bodyPr/>
                    <a:lstStyle/>
                    <a:p>
                      <a:r>
                        <a:rPr lang="en-GB" sz="1400" dirty="0" err="1" smtClean="0"/>
                        <a:t>Pyatnitskiy</a:t>
                      </a:r>
                      <a:r>
                        <a:rPr lang="en-GB" sz="1400" dirty="0" smtClean="0"/>
                        <a:t>, 2014</a:t>
                      </a:r>
                      <a:endParaRPr lang="en-GB" sz="1400" dirty="0"/>
                    </a:p>
                  </a:txBody>
                  <a:tcPr/>
                </a:tc>
                <a:tc>
                  <a:txBody>
                    <a:bodyPr/>
                    <a:lstStyle/>
                    <a:p>
                      <a:r>
                        <a:rPr lang="en-GB" sz="1400" dirty="0" err="1" smtClean="0"/>
                        <a:t>ResNet</a:t>
                      </a:r>
                      <a:endParaRPr lang="en-GB" sz="1400" dirty="0"/>
                    </a:p>
                  </a:txBody>
                  <a:tcPr/>
                </a:tc>
                <a:tc>
                  <a:txBody>
                    <a:bodyPr/>
                    <a:lstStyle/>
                    <a:p>
                      <a:r>
                        <a:rPr lang="en-GB" sz="1400" dirty="0" smtClean="0"/>
                        <a:t>SNEA</a:t>
                      </a:r>
                      <a:endParaRPr lang="en-GB" sz="1400" dirty="0"/>
                    </a:p>
                  </a:txBody>
                  <a:tcPr/>
                </a:tc>
                <a:tc>
                  <a:txBody>
                    <a:bodyPr/>
                    <a:lstStyle/>
                    <a:p>
                      <a:r>
                        <a:rPr lang="en-GB" sz="1400" dirty="0" smtClean="0"/>
                        <a:t>Unsupervised clustering</a:t>
                      </a:r>
                      <a:endParaRPr lang="en-GB" sz="1400" dirty="0"/>
                    </a:p>
                  </a:txBody>
                  <a:tcPr/>
                </a:tc>
              </a:tr>
            </a:tbl>
          </a:graphicData>
        </a:graphic>
      </p:graphicFrame>
    </p:spTree>
    <p:extLst>
      <p:ext uri="{BB962C8B-B14F-4D97-AF65-F5344CB8AC3E}">
        <p14:creationId xmlns:p14="http://schemas.microsoft.com/office/powerpoint/2010/main" val="16503311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 limitations</a:t>
            </a:r>
            <a:endParaRPr lang="en-GB" dirty="0"/>
          </a:p>
        </p:txBody>
      </p:sp>
      <p:sp>
        <p:nvSpPr>
          <p:cNvPr id="3" name="Content Placeholder 2"/>
          <p:cNvSpPr>
            <a:spLocks noGrp="1"/>
          </p:cNvSpPr>
          <p:nvPr>
            <p:ph idx="1"/>
          </p:nvPr>
        </p:nvSpPr>
        <p:spPr/>
        <p:txBody>
          <a:bodyPr/>
          <a:lstStyle/>
          <a:p>
            <a:r>
              <a:rPr lang="en-GB" dirty="0" smtClean="0"/>
              <a:t>Incomplete pathways</a:t>
            </a:r>
          </a:p>
          <a:p>
            <a:r>
              <a:rPr lang="en-GB" dirty="0" smtClean="0"/>
              <a:t>Neglecting topology. The method is accounting for expression of genes within pathway but </a:t>
            </a:r>
            <a:r>
              <a:rPr lang="en-GB" dirty="0"/>
              <a:t>i</a:t>
            </a:r>
            <a:r>
              <a:rPr lang="en-GB" dirty="0" smtClean="0"/>
              <a:t>gnoring connectivity</a:t>
            </a:r>
          </a:p>
          <a:p>
            <a:endParaRPr lang="en-GB" dirty="0"/>
          </a:p>
          <a:p>
            <a:endParaRPr lang="en-GB" dirty="0"/>
          </a:p>
          <a:p>
            <a:pPr marL="0" indent="0">
              <a:buNone/>
            </a:pPr>
            <a:r>
              <a:rPr lang="en-GB" dirty="0" smtClean="0"/>
              <a:t>Solution:</a:t>
            </a:r>
          </a:p>
          <a:p>
            <a:r>
              <a:rPr lang="en-GB" dirty="0" smtClean="0"/>
              <a:t>Use networks instead of pathways</a:t>
            </a:r>
          </a:p>
          <a:p>
            <a:r>
              <a:rPr lang="en-GB" dirty="0" smtClean="0"/>
              <a:t>Definition of pathways is arbitrary</a:t>
            </a:r>
            <a:endParaRPr lang="en-GB" dirty="0"/>
          </a:p>
          <a:p>
            <a:pPr marL="0" indent="0">
              <a:buNone/>
            </a:pPr>
            <a:endParaRPr lang="en-GB" dirty="0" smtClean="0"/>
          </a:p>
          <a:p>
            <a:endParaRPr lang="en-GB" dirty="0"/>
          </a:p>
        </p:txBody>
      </p:sp>
      <p:sp>
        <p:nvSpPr>
          <p:cNvPr id="4" name="Date Placeholder 3"/>
          <p:cNvSpPr>
            <a:spLocks noGrp="1"/>
          </p:cNvSpPr>
          <p:nvPr>
            <p:ph type="dt" sz="half" idx="10"/>
          </p:nvPr>
        </p:nvSpPr>
        <p:spPr/>
        <p:txBody>
          <a:bodyPr/>
          <a:lstStyle/>
          <a:p>
            <a:fld id="{6F9028E8-29F4-49FA-AB9B-B380E4787F14}"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29</a:t>
            </a:fld>
            <a:endParaRPr lang="en-US"/>
          </a:p>
        </p:txBody>
      </p:sp>
    </p:spTree>
    <p:extLst>
      <p:ext uri="{BB962C8B-B14F-4D97-AF65-F5344CB8AC3E}">
        <p14:creationId xmlns:p14="http://schemas.microsoft.com/office/powerpoint/2010/main" val="12874531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30</a:t>
            </a:fld>
            <a:endParaRPr lang="en-US"/>
          </a:p>
        </p:txBody>
      </p:sp>
      <p:pic>
        <p:nvPicPr>
          <p:cNvPr id="7" name="Picture 6"/>
          <p:cNvPicPr>
            <a:picLocks noChangeAspect="1"/>
          </p:cNvPicPr>
          <p:nvPr/>
        </p:nvPicPr>
        <p:blipFill>
          <a:blip r:embed="rId2"/>
          <a:stretch>
            <a:fillRect/>
          </a:stretch>
        </p:blipFill>
        <p:spPr>
          <a:xfrm>
            <a:off x="504659" y="1237733"/>
            <a:ext cx="4172282" cy="4884183"/>
          </a:xfrm>
          <a:prstGeom prst="rect">
            <a:avLst/>
          </a:prstGeom>
        </p:spPr>
      </p:pic>
      <p:sp>
        <p:nvSpPr>
          <p:cNvPr id="8" name="TextBox 7"/>
          <p:cNvSpPr txBox="1"/>
          <p:nvPr/>
        </p:nvSpPr>
        <p:spPr>
          <a:xfrm>
            <a:off x="4004930" y="5685135"/>
            <a:ext cx="2190307" cy="307777"/>
          </a:xfrm>
          <a:prstGeom prst="rect">
            <a:avLst/>
          </a:prstGeom>
          <a:noFill/>
        </p:spPr>
        <p:txBody>
          <a:bodyPr wrap="square" rtlCol="0">
            <a:spAutoFit/>
          </a:bodyPr>
          <a:lstStyle/>
          <a:p>
            <a:r>
              <a:rPr lang="en-GB" sz="1400" dirty="0" smtClean="0"/>
              <a:t>Okawa, 2015</a:t>
            </a:r>
            <a:endParaRPr lang="en-GB" sz="1400" dirty="0"/>
          </a:p>
        </p:txBody>
      </p:sp>
      <p:sp>
        <p:nvSpPr>
          <p:cNvPr id="9" name="TextBox 8"/>
          <p:cNvSpPr txBox="1"/>
          <p:nvPr/>
        </p:nvSpPr>
        <p:spPr>
          <a:xfrm>
            <a:off x="5557838" y="3137108"/>
            <a:ext cx="3128962" cy="1477328"/>
          </a:xfrm>
          <a:prstGeom prst="rect">
            <a:avLst/>
          </a:prstGeom>
          <a:noFill/>
        </p:spPr>
        <p:txBody>
          <a:bodyPr wrap="square" rtlCol="0">
            <a:spAutoFit/>
          </a:bodyPr>
          <a:lstStyle/>
          <a:p>
            <a:r>
              <a:rPr lang="en-GB" dirty="0" smtClean="0"/>
              <a:t>Different approaches to derive condition-specific networks </a:t>
            </a:r>
          </a:p>
          <a:p>
            <a:endParaRPr lang="en-GB" dirty="0"/>
          </a:p>
          <a:p>
            <a:r>
              <a:rPr lang="en-GB" dirty="0" smtClean="0"/>
              <a:t>How the DNA can help in data analysis?</a:t>
            </a:r>
            <a:endParaRPr lang="en-GB" dirty="0"/>
          </a:p>
        </p:txBody>
      </p:sp>
    </p:spTree>
    <p:extLst>
      <p:ext uri="{BB962C8B-B14F-4D97-AF65-F5344CB8AC3E}">
        <p14:creationId xmlns:p14="http://schemas.microsoft.com/office/powerpoint/2010/main" val="287077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472963" y="1408300"/>
            <a:ext cx="3154005" cy="461665"/>
          </a:xfrm>
          <a:prstGeom prst="rect">
            <a:avLst/>
          </a:prstGeom>
          <a:noFill/>
        </p:spPr>
        <p:txBody>
          <a:bodyPr wrap="none" rtlCol="0">
            <a:spAutoFit/>
          </a:bodyPr>
          <a:lstStyle/>
          <a:p>
            <a:r>
              <a:rPr lang="en-GB" sz="2400" b="1" dirty="0" smtClean="0"/>
              <a:t>Unsupervised Methods</a:t>
            </a:r>
            <a:endParaRPr lang="en-GB" sz="2400" b="1" dirty="0"/>
          </a:p>
        </p:txBody>
      </p:sp>
      <p:sp>
        <p:nvSpPr>
          <p:cNvPr id="11" name="TextBox 10"/>
          <p:cNvSpPr txBox="1"/>
          <p:nvPr/>
        </p:nvSpPr>
        <p:spPr>
          <a:xfrm>
            <a:off x="537371" y="1819198"/>
            <a:ext cx="363884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Principal Component Analysis, PCA</a:t>
            </a:r>
          </a:p>
          <a:p>
            <a:pPr marL="285750" indent="-285750">
              <a:buFont typeface="Arial" panose="020B0604020202020204" pitchFamily="34" charset="0"/>
              <a:buChar char="•"/>
            </a:pPr>
            <a:r>
              <a:rPr lang="en-GB" dirty="0" smtClean="0"/>
              <a:t>Hierarchical Clustering</a:t>
            </a:r>
          </a:p>
        </p:txBody>
      </p:sp>
      <p:sp>
        <p:nvSpPr>
          <p:cNvPr id="12" name="TextBox 11"/>
          <p:cNvSpPr txBox="1"/>
          <p:nvPr/>
        </p:nvSpPr>
        <p:spPr>
          <a:xfrm>
            <a:off x="421269" y="2703749"/>
            <a:ext cx="2810962" cy="461665"/>
          </a:xfrm>
          <a:prstGeom prst="rect">
            <a:avLst/>
          </a:prstGeom>
          <a:noFill/>
        </p:spPr>
        <p:txBody>
          <a:bodyPr wrap="none" rtlCol="0">
            <a:spAutoFit/>
          </a:bodyPr>
          <a:lstStyle/>
          <a:p>
            <a:r>
              <a:rPr lang="en-GB" sz="2400" b="1" dirty="0" smtClean="0"/>
              <a:t>Supervised Methods</a:t>
            </a:r>
            <a:endParaRPr lang="en-GB" sz="2400" b="1" dirty="0"/>
          </a:p>
        </p:txBody>
      </p:sp>
      <p:sp>
        <p:nvSpPr>
          <p:cNvPr id="13" name="TextBox 12"/>
          <p:cNvSpPr txBox="1"/>
          <p:nvPr/>
        </p:nvSpPr>
        <p:spPr>
          <a:xfrm>
            <a:off x="485677" y="3146178"/>
            <a:ext cx="3105937"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Regularised Linear Regression</a:t>
            </a:r>
          </a:p>
          <a:p>
            <a:pPr marL="628650" lvl="1" indent="-285750">
              <a:buFont typeface="Arial" panose="020B0604020202020204" pitchFamily="34" charset="0"/>
              <a:buChar char="•"/>
            </a:pPr>
            <a:r>
              <a:rPr lang="en-GB" dirty="0" smtClean="0"/>
              <a:t>Ridge</a:t>
            </a:r>
          </a:p>
          <a:p>
            <a:pPr marL="628650" lvl="1" indent="-285750">
              <a:buFont typeface="Arial" panose="020B0604020202020204" pitchFamily="34" charset="0"/>
              <a:buChar char="•"/>
            </a:pPr>
            <a:r>
              <a:rPr lang="en-GB" dirty="0" smtClean="0"/>
              <a:t>Lasso</a:t>
            </a:r>
          </a:p>
          <a:p>
            <a:pPr marL="628650" lvl="1" indent="-285750">
              <a:buFont typeface="Arial" panose="020B0604020202020204" pitchFamily="34" charset="0"/>
              <a:buChar char="•"/>
            </a:pPr>
            <a:r>
              <a:rPr lang="en-GB" dirty="0" smtClean="0"/>
              <a:t>Elastic Net</a:t>
            </a:r>
          </a:p>
          <a:p>
            <a:pPr marL="285750" indent="-285750">
              <a:buFont typeface="Arial" panose="020B0604020202020204" pitchFamily="34" charset="0"/>
              <a:buChar char="•"/>
            </a:pPr>
            <a:endParaRPr lang="en-GB" dirty="0" smtClean="0"/>
          </a:p>
        </p:txBody>
      </p:sp>
      <p:sp>
        <p:nvSpPr>
          <p:cNvPr id="15" name="TextBox 14"/>
          <p:cNvSpPr txBox="1"/>
          <p:nvPr/>
        </p:nvSpPr>
        <p:spPr>
          <a:xfrm>
            <a:off x="3736151" y="3390721"/>
            <a:ext cx="413896" cy="646331"/>
          </a:xfrm>
          <a:prstGeom prst="rect">
            <a:avLst/>
          </a:prstGeom>
          <a:noFill/>
        </p:spPr>
        <p:txBody>
          <a:bodyPr wrap="none" rtlCol="0">
            <a:spAutoFit/>
          </a:bodyPr>
          <a:lstStyle/>
          <a:p>
            <a:r>
              <a:rPr lang="en-GB" sz="3600" b="1" dirty="0"/>
              <a:t>+</a:t>
            </a:r>
          </a:p>
        </p:txBody>
      </p:sp>
      <p:sp>
        <p:nvSpPr>
          <p:cNvPr id="16" name="TextBox 15"/>
          <p:cNvSpPr txBox="1"/>
          <p:nvPr/>
        </p:nvSpPr>
        <p:spPr>
          <a:xfrm>
            <a:off x="6221014" y="3452277"/>
            <a:ext cx="2132305" cy="646331"/>
          </a:xfrm>
          <a:prstGeom prst="rect">
            <a:avLst/>
          </a:prstGeom>
          <a:noFill/>
        </p:spPr>
        <p:txBody>
          <a:bodyPr wrap="square" rtlCol="0">
            <a:spAutoFit/>
          </a:bodyPr>
          <a:lstStyle/>
          <a:p>
            <a:pPr algn="ctr"/>
            <a:r>
              <a:rPr lang="en-GB" dirty="0"/>
              <a:t>Molecular Interaction </a:t>
            </a:r>
            <a:r>
              <a:rPr lang="en-GB" dirty="0" smtClean="0"/>
              <a:t>Network</a:t>
            </a:r>
            <a:endParaRPr lang="en-GB" dirty="0"/>
          </a:p>
        </p:txBody>
      </p:sp>
      <p:sp>
        <p:nvSpPr>
          <p:cNvPr id="17" name="TextBox 16"/>
          <p:cNvSpPr txBox="1"/>
          <p:nvPr/>
        </p:nvSpPr>
        <p:spPr>
          <a:xfrm>
            <a:off x="4414345" y="3544609"/>
            <a:ext cx="1154596" cy="369332"/>
          </a:xfrm>
          <a:prstGeom prst="rect">
            <a:avLst/>
          </a:prstGeom>
          <a:noFill/>
        </p:spPr>
        <p:txBody>
          <a:bodyPr wrap="square" rtlCol="0">
            <a:spAutoFit/>
          </a:bodyPr>
          <a:lstStyle/>
          <a:p>
            <a:r>
              <a:rPr lang="en-GB" dirty="0" smtClean="0"/>
              <a:t>Sparsity</a:t>
            </a:r>
            <a:endParaRPr lang="en-GB" dirty="0"/>
          </a:p>
        </p:txBody>
      </p:sp>
      <p:sp>
        <p:nvSpPr>
          <p:cNvPr id="18" name="TextBox 17"/>
          <p:cNvSpPr txBox="1"/>
          <p:nvPr/>
        </p:nvSpPr>
        <p:spPr>
          <a:xfrm>
            <a:off x="5807118" y="3390720"/>
            <a:ext cx="413896" cy="646331"/>
          </a:xfrm>
          <a:prstGeom prst="rect">
            <a:avLst/>
          </a:prstGeom>
          <a:noFill/>
        </p:spPr>
        <p:txBody>
          <a:bodyPr wrap="none" rtlCol="0">
            <a:spAutoFit/>
          </a:bodyPr>
          <a:lstStyle/>
          <a:p>
            <a:r>
              <a:rPr lang="en-GB" sz="3600" b="1" dirty="0"/>
              <a:t>+</a:t>
            </a:r>
          </a:p>
        </p:txBody>
      </p:sp>
      <p:sp>
        <p:nvSpPr>
          <p:cNvPr id="19" name="TextBox 18"/>
          <p:cNvSpPr txBox="1"/>
          <p:nvPr/>
        </p:nvSpPr>
        <p:spPr>
          <a:xfrm>
            <a:off x="441835" y="4500922"/>
            <a:ext cx="3503493"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Machine Learning</a:t>
            </a:r>
          </a:p>
          <a:p>
            <a:pPr marL="628650" lvl="1" indent="-285750">
              <a:buFontTx/>
              <a:buChar char="-"/>
            </a:pPr>
            <a:r>
              <a:rPr lang="en-GB" dirty="0" smtClean="0"/>
              <a:t>Random Forrest</a:t>
            </a:r>
          </a:p>
          <a:p>
            <a:pPr marL="628650" lvl="1" indent="-285750">
              <a:buFontTx/>
              <a:buChar char="-"/>
            </a:pPr>
            <a:r>
              <a:rPr lang="en-GB" dirty="0" smtClean="0"/>
              <a:t>Support Vector Machine</a:t>
            </a:r>
          </a:p>
          <a:p>
            <a:pPr marL="628650" lvl="1" indent="-285750">
              <a:buFontTx/>
              <a:buChar char="-"/>
            </a:pPr>
            <a:r>
              <a:rPr lang="en-GB" dirty="0" smtClean="0"/>
              <a:t>Neural Networks</a:t>
            </a:r>
            <a:endParaRPr lang="en-GB" dirty="0"/>
          </a:p>
        </p:txBody>
      </p:sp>
      <p:sp>
        <p:nvSpPr>
          <p:cNvPr id="20" name="TextBox 19"/>
          <p:cNvSpPr txBox="1"/>
          <p:nvPr/>
        </p:nvSpPr>
        <p:spPr>
          <a:xfrm>
            <a:off x="421269" y="5621289"/>
            <a:ext cx="3503493"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t>…</a:t>
            </a:r>
            <a:endParaRPr lang="en-GB" sz="1600" dirty="0"/>
          </a:p>
        </p:txBody>
      </p:sp>
      <p:sp>
        <p:nvSpPr>
          <p:cNvPr id="3" name="Date Placeholder 2"/>
          <p:cNvSpPr>
            <a:spLocks noGrp="1"/>
          </p:cNvSpPr>
          <p:nvPr>
            <p:ph type="dt" sz="half" idx="10"/>
          </p:nvPr>
        </p:nvSpPr>
        <p:spPr/>
        <p:txBody>
          <a:bodyPr/>
          <a:lstStyle/>
          <a:p>
            <a:fld id="{44B3DDE8-D05C-421F-92ED-05F118DC39C5}"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a:t>
            </a:fld>
            <a:endParaRPr lang="en-US"/>
          </a:p>
        </p:txBody>
      </p:sp>
      <p:sp>
        <p:nvSpPr>
          <p:cNvPr id="2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Methods:</a:t>
            </a:r>
          </a:p>
          <a:p>
            <a:r>
              <a:rPr lang="en-GB" dirty="0" smtClean="0"/>
              <a:t>Exploring high-dimensional Data</a:t>
            </a:r>
            <a:endParaRPr lang="en-GB" dirty="0"/>
          </a:p>
        </p:txBody>
      </p:sp>
    </p:spTree>
    <p:extLst>
      <p:ext uri="{BB962C8B-B14F-4D97-AF65-F5344CB8AC3E}">
        <p14:creationId xmlns:p14="http://schemas.microsoft.com/office/powerpoint/2010/main" val="139098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1" nodeType="after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8"/>
                                        </p:tgtEl>
                                      </p:cBhvr>
                                    </p:animEffect>
                                    <p:animScale>
                                      <p:cBhvr>
                                        <p:cTn id="29" dur="250" autoRev="1" fill="hold"/>
                                        <p:tgtEl>
                                          <p:spTgt spid="18"/>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P spid="16" grpId="0"/>
      <p:bldP spid="16" grpId="1"/>
      <p:bldP spid="17" grpId="0"/>
      <p:bldP spid="17" grpId="1"/>
      <p:bldP spid="18" grpId="0"/>
      <p:bldP spid="1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Differential Network Analysis</a:t>
            </a:r>
            <a:endParaRPr lang="en-GB" dirty="0"/>
          </a:p>
        </p:txBody>
      </p:sp>
      <p:sp>
        <p:nvSpPr>
          <p:cNvPr id="3" name="Date Placeholder 2"/>
          <p:cNvSpPr>
            <a:spLocks noGrp="1"/>
          </p:cNvSpPr>
          <p:nvPr>
            <p:ph type="dt" sz="half" idx="10"/>
          </p:nvPr>
        </p:nvSpPr>
        <p:spPr/>
        <p:txBody>
          <a:bodyPr/>
          <a:lstStyle/>
          <a:p>
            <a:fld id="{C8DF882A-50C8-437E-B297-8782A873A744}"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11697980"/>
              </p:ext>
            </p:extLst>
          </p:nvPr>
        </p:nvGraphicFramePr>
        <p:xfrm>
          <a:off x="596900" y="1108710"/>
          <a:ext cx="8039100" cy="5242560"/>
        </p:xfrm>
        <a:graphic>
          <a:graphicData uri="http://schemas.openxmlformats.org/drawingml/2006/table">
            <a:tbl>
              <a:tblPr firstRow="1" bandRow="1">
                <a:tableStyleId>{5C22544A-7EE6-4342-B048-85BDC9FD1C3A}</a:tableStyleId>
              </a:tblPr>
              <a:tblGrid>
                <a:gridCol w="927100"/>
                <a:gridCol w="1295400"/>
                <a:gridCol w="1193800"/>
                <a:gridCol w="2771140"/>
                <a:gridCol w="18516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analysis</a:t>
                      </a:r>
                      <a:endParaRPr lang="en-GB" dirty="0"/>
                    </a:p>
                  </a:txBody>
                  <a:tcPr/>
                </a:tc>
                <a:tc>
                  <a:txBody>
                    <a:bodyPr/>
                    <a:lstStyle/>
                    <a:p>
                      <a:r>
                        <a:rPr lang="en-GB" dirty="0" smtClean="0"/>
                        <a:t>Biomarker selection</a:t>
                      </a:r>
                      <a:endParaRPr lang="en-GB" dirty="0"/>
                    </a:p>
                  </a:txBody>
                  <a:tcPr/>
                </a:tc>
              </a:tr>
              <a:tr h="370840">
                <a:tc>
                  <a:txBody>
                    <a:bodyPr/>
                    <a:lstStyle/>
                    <a:p>
                      <a:r>
                        <a:rPr lang="en-GB" sz="1400" dirty="0" smtClean="0"/>
                        <a:t>-</a:t>
                      </a:r>
                      <a:endParaRPr lang="en-GB" sz="1400" dirty="0"/>
                    </a:p>
                  </a:txBody>
                  <a:tcPr/>
                </a:tc>
                <a:tc>
                  <a:txBody>
                    <a:bodyPr/>
                    <a:lstStyle/>
                    <a:p>
                      <a:r>
                        <a:rPr lang="en-GB" sz="1400" dirty="0" smtClean="0"/>
                        <a:t>Chuang, 2007</a:t>
                      </a:r>
                      <a:endParaRPr lang="en-GB" sz="1400" dirty="0"/>
                    </a:p>
                  </a:txBody>
                  <a:tcPr/>
                </a:tc>
                <a:tc>
                  <a:txBody>
                    <a:bodyPr/>
                    <a:lstStyle/>
                    <a:p>
                      <a:r>
                        <a:rPr lang="en-GB" sz="1400" dirty="0" smtClean="0"/>
                        <a:t>PPI</a:t>
                      </a:r>
                      <a:endParaRPr lang="en-GB" sz="1400" dirty="0"/>
                    </a:p>
                  </a:txBody>
                  <a:tcPr/>
                </a:tc>
                <a:tc>
                  <a:txBody>
                    <a:bodyPr/>
                    <a:lstStyle/>
                    <a:p>
                      <a:r>
                        <a:rPr lang="en-GB" sz="1400" baseline="0" dirty="0" smtClean="0"/>
                        <a:t>Greedy search of subnetwork</a:t>
                      </a:r>
                    </a:p>
                  </a:txBody>
                  <a:tcPr/>
                </a:tc>
                <a:tc>
                  <a:txBody>
                    <a:bodyPr/>
                    <a:lstStyle/>
                    <a:p>
                      <a:r>
                        <a:rPr lang="en-GB" sz="1400" dirty="0" smtClean="0"/>
                        <a:t>Permutation test (significant subnetworks)</a:t>
                      </a:r>
                      <a:endParaRPr lang="en-GB" sz="1400" dirty="0"/>
                    </a:p>
                  </a:txBody>
                  <a:tcPr/>
                </a:tc>
              </a:tr>
              <a:tr h="370840">
                <a:tc>
                  <a:txBody>
                    <a:bodyPr/>
                    <a:lstStyle/>
                    <a:p>
                      <a:r>
                        <a:rPr lang="en-GB" sz="1400" dirty="0" smtClean="0"/>
                        <a:t>-</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Liu,</a:t>
                      </a:r>
                      <a:r>
                        <a:rPr lang="en-GB" sz="1400" baseline="0" dirty="0" smtClean="0"/>
                        <a:t> 2012</a:t>
                      </a:r>
                      <a:endParaRPr lang="en-GB" sz="1400" dirty="0" smtClean="0"/>
                    </a:p>
                  </a:txBody>
                  <a:tcPr/>
                </a:tc>
                <a:tc>
                  <a:txBody>
                    <a:bodyPr/>
                    <a:lstStyle/>
                    <a:p>
                      <a:r>
                        <a:rPr lang="en-GB" sz="1400" dirty="0" smtClean="0"/>
                        <a:t>PPI: HPRD</a:t>
                      </a:r>
                      <a:endParaRPr lang="en-GB" sz="1400" dirty="0"/>
                    </a:p>
                  </a:txBody>
                  <a:tcPr/>
                </a:tc>
                <a:tc>
                  <a:txBody>
                    <a:bodyPr/>
                    <a:lstStyle/>
                    <a:p>
                      <a:r>
                        <a:rPr lang="en-GB" sz="1400" dirty="0" smtClean="0"/>
                        <a:t>Condition</a:t>
                      </a:r>
                      <a:r>
                        <a:rPr lang="en-GB" sz="1400" baseline="0" dirty="0" smtClean="0"/>
                        <a:t> specific networks</a:t>
                      </a:r>
                      <a:endParaRPr lang="en-GB" sz="1400" dirty="0"/>
                    </a:p>
                  </a:txBody>
                  <a:tcPr/>
                </a:tc>
                <a:tc>
                  <a:txBody>
                    <a:bodyPr/>
                    <a:lstStyle/>
                    <a:p>
                      <a:r>
                        <a:rPr lang="en-GB" sz="1400" dirty="0" smtClean="0"/>
                        <a:t>Genes</a:t>
                      </a:r>
                      <a:r>
                        <a:rPr lang="en-GB" sz="1400" baseline="0" dirty="0" smtClean="0"/>
                        <a:t> expressed in both conditions and in differential edges</a:t>
                      </a:r>
                      <a:endParaRPr lang="en-GB" sz="1400" dirty="0"/>
                    </a:p>
                  </a:txBody>
                  <a:tcPr/>
                </a:tc>
              </a:tr>
              <a:tr h="370840">
                <a:tc>
                  <a:txBody>
                    <a:bodyPr/>
                    <a:lstStyle/>
                    <a:p>
                      <a:r>
                        <a:rPr lang="en-GB" sz="1400" dirty="0" smtClean="0"/>
                        <a:t>-</a:t>
                      </a:r>
                      <a:endParaRPr lang="en-GB" sz="1400" dirty="0"/>
                    </a:p>
                  </a:txBody>
                  <a:tcPr/>
                </a:tc>
                <a:tc>
                  <a:txBody>
                    <a:bodyPr/>
                    <a:lstStyle/>
                    <a:p>
                      <a:r>
                        <a:rPr lang="en-GB" sz="1400" dirty="0" err="1" smtClean="0"/>
                        <a:t>Perumal</a:t>
                      </a:r>
                      <a:r>
                        <a:rPr lang="en-GB" sz="1400" dirty="0" smtClean="0"/>
                        <a:t>, 2014</a:t>
                      </a:r>
                      <a:endParaRPr lang="en-GB" sz="1400" dirty="0"/>
                    </a:p>
                  </a:txBody>
                  <a:tcPr/>
                </a:tc>
                <a:tc>
                  <a:txBody>
                    <a:bodyPr/>
                    <a:lstStyle/>
                    <a:p>
                      <a:r>
                        <a:rPr lang="en-GB" sz="1400" dirty="0" smtClean="0"/>
                        <a:t>GRN</a:t>
                      </a:r>
                      <a:endParaRPr lang="en-GB" sz="1400" dirty="0"/>
                    </a:p>
                  </a:txBody>
                  <a:tcPr/>
                </a:tc>
                <a:tc>
                  <a:txBody>
                    <a:bodyPr/>
                    <a:lstStyle/>
                    <a:p>
                      <a:r>
                        <a:rPr lang="en-GB" sz="1400" dirty="0" smtClean="0"/>
                        <a:t>Simulations</a:t>
                      </a:r>
                      <a:r>
                        <a:rPr lang="en-GB" sz="1400" baseline="0" dirty="0" smtClean="0"/>
                        <a:t> of transitions between conditions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Genes</a:t>
                      </a:r>
                      <a:r>
                        <a:rPr lang="en-GB" sz="1400" baseline="0" dirty="0" smtClean="0"/>
                        <a:t> in d</a:t>
                      </a:r>
                      <a:r>
                        <a:rPr lang="en-GB" sz="1400" dirty="0" smtClean="0"/>
                        <a:t>ifferentially expressed circuits</a:t>
                      </a:r>
                    </a:p>
                  </a:txBody>
                  <a:tcPr/>
                </a:tc>
              </a:tr>
              <a:tr h="370840">
                <a:tc>
                  <a:txBody>
                    <a:bodyPr/>
                    <a:lstStyle/>
                    <a:p>
                      <a:r>
                        <a:rPr lang="en-GB" sz="1400" dirty="0" smtClean="0"/>
                        <a:t>-; </a:t>
                      </a:r>
                      <a:r>
                        <a:rPr lang="en-GB" sz="1400" dirty="0" err="1" smtClean="0"/>
                        <a:t>pathClass</a:t>
                      </a:r>
                      <a:r>
                        <a:rPr lang="en-GB" sz="1400" dirty="0" smtClean="0"/>
                        <a:t> R package</a:t>
                      </a:r>
                      <a:endParaRPr lang="en-GB" sz="1400" dirty="0"/>
                    </a:p>
                  </a:txBody>
                  <a:tcPr/>
                </a:tc>
                <a:tc>
                  <a:txBody>
                    <a:bodyPr/>
                    <a:lstStyle/>
                    <a:p>
                      <a:r>
                        <a:rPr lang="en-GB" sz="1400" dirty="0" err="1" smtClean="0"/>
                        <a:t>Weng</a:t>
                      </a:r>
                      <a:r>
                        <a:rPr lang="en-GB" sz="1400" baseline="0" dirty="0" smtClean="0"/>
                        <a:t>, 2011; Zhu 2009;</a:t>
                      </a:r>
                    </a:p>
                    <a:p>
                      <a:r>
                        <a:rPr lang="en-GB" sz="1400" baseline="0" dirty="0" smtClean="0"/>
                        <a:t>Johannes, 2010</a:t>
                      </a:r>
                      <a:endParaRPr lang="en-GB" sz="1400" dirty="0"/>
                    </a:p>
                  </a:txBody>
                  <a:tcPr/>
                </a:tc>
                <a:tc>
                  <a:txBody>
                    <a:bodyPr/>
                    <a:lstStyle/>
                    <a:p>
                      <a:r>
                        <a:rPr lang="en-GB" sz="1400" dirty="0" smtClean="0"/>
                        <a:t>PPI</a:t>
                      </a:r>
                      <a:endParaRPr lang="en-GB" sz="1400" dirty="0"/>
                    </a:p>
                  </a:txBody>
                  <a:tcPr/>
                </a:tc>
                <a:tc>
                  <a:txBody>
                    <a:bodyPr/>
                    <a:lstStyle/>
                    <a:p>
                      <a:r>
                        <a:rPr lang="en-GB" sz="1400" dirty="0" smtClean="0"/>
                        <a:t>Relation between expression values</a:t>
                      </a:r>
                      <a:r>
                        <a:rPr lang="en-GB" sz="1400" baseline="0" dirty="0" smtClean="0"/>
                        <a:t> quantified by protein association</a:t>
                      </a:r>
                      <a:endParaRPr lang="en-GB" sz="1400" dirty="0"/>
                    </a:p>
                  </a:txBody>
                  <a:tcPr/>
                </a:tc>
                <a:tc>
                  <a:txBody>
                    <a:bodyPr/>
                    <a:lstStyle/>
                    <a:p>
                      <a:r>
                        <a:rPr lang="en-GB" sz="1400" baseline="0" dirty="0" smtClean="0"/>
                        <a:t>Difference of protein associations between networks; penalised SVM</a:t>
                      </a:r>
                      <a:endParaRPr lang="en-GB" sz="1400" dirty="0"/>
                    </a:p>
                  </a:txBody>
                  <a:tcPr/>
                </a:tc>
              </a:tr>
              <a:tr h="370840">
                <a:tc>
                  <a:txBody>
                    <a:bodyPr/>
                    <a:lstStyle/>
                    <a:p>
                      <a:r>
                        <a:rPr lang="en-GB" sz="1400" dirty="0" smtClean="0"/>
                        <a:t>DDN MATLAB toolbox</a:t>
                      </a:r>
                      <a:endParaRPr lang="en-GB" sz="1400" dirty="0"/>
                    </a:p>
                  </a:txBody>
                  <a:tcPr/>
                </a:tc>
                <a:tc>
                  <a:txBody>
                    <a:bodyPr/>
                    <a:lstStyle/>
                    <a:p>
                      <a:r>
                        <a:rPr lang="en-GB" sz="1400" dirty="0" smtClean="0"/>
                        <a:t>Zhang 2009; Tian 2014</a:t>
                      </a:r>
                      <a:endParaRPr lang="en-GB" sz="1400" dirty="0"/>
                    </a:p>
                  </a:txBody>
                  <a:tcPr/>
                </a:tc>
                <a:tc>
                  <a:txBody>
                    <a:bodyPr/>
                    <a:lstStyle/>
                    <a:p>
                      <a:r>
                        <a:rPr lang="en-GB" sz="1400" dirty="0" smtClean="0"/>
                        <a:t>Any graph</a:t>
                      </a:r>
                      <a:endParaRPr lang="en-GB" sz="1400" dirty="0"/>
                    </a:p>
                  </a:txBody>
                  <a:tcPr/>
                </a:tc>
                <a:tc>
                  <a:txBody>
                    <a:bodyPr/>
                    <a:lstStyle/>
                    <a:p>
                      <a:r>
                        <a:rPr lang="en-GB" sz="1400" dirty="0" smtClean="0"/>
                        <a:t>Penalised linear regression for inference differential dependency network</a:t>
                      </a:r>
                      <a:r>
                        <a:rPr lang="en-GB" sz="1400" baseline="0" dirty="0" smtClean="0"/>
                        <a:t> (a node given multiple parents)</a:t>
                      </a:r>
                      <a:endParaRPr lang="en-GB" sz="1400" dirty="0"/>
                    </a:p>
                  </a:txBody>
                  <a:tcPr/>
                </a:tc>
                <a:tc>
                  <a:txBody>
                    <a:bodyPr/>
                    <a:lstStyle/>
                    <a:p>
                      <a:r>
                        <a:rPr lang="en-GB" sz="1400" dirty="0" smtClean="0"/>
                        <a:t>Nodes in local significant subnetworks</a:t>
                      </a:r>
                      <a:endParaRPr lang="en-GB" sz="1400" dirty="0"/>
                    </a:p>
                  </a:txBody>
                  <a:tcPr/>
                </a:tc>
              </a:tr>
              <a:tr h="370840">
                <a:tc>
                  <a:txBody>
                    <a:bodyPr/>
                    <a:lstStyle/>
                    <a:p>
                      <a:r>
                        <a:rPr lang="en-GB" sz="1400" dirty="0" err="1" smtClean="0"/>
                        <a:t>GenPEN</a:t>
                      </a:r>
                      <a:r>
                        <a:rPr lang="en-GB" sz="1400" dirty="0" smtClean="0"/>
                        <a:t>, </a:t>
                      </a:r>
                      <a:r>
                        <a:rPr lang="en-GB" sz="1400" dirty="0" err="1" smtClean="0"/>
                        <a:t>MultiPEN</a:t>
                      </a:r>
                      <a:endParaRPr lang="en-GB" sz="1400" dirty="0"/>
                    </a:p>
                  </a:txBody>
                  <a:tcPr/>
                </a:tc>
                <a:tc>
                  <a:txBody>
                    <a:bodyPr/>
                    <a:lstStyle/>
                    <a:p>
                      <a:r>
                        <a:rPr lang="en-GB" sz="1400" dirty="0" err="1" smtClean="0"/>
                        <a:t>Vlassis</a:t>
                      </a:r>
                      <a:r>
                        <a:rPr lang="en-GB" sz="1400" dirty="0" smtClean="0"/>
                        <a:t>, 2014; </a:t>
                      </a:r>
                      <a:r>
                        <a:rPr lang="en-GB" sz="1400" dirty="0" err="1" smtClean="0"/>
                        <a:t>TroncosoRey</a:t>
                      </a:r>
                      <a:r>
                        <a:rPr lang="en-GB" sz="1400" dirty="0" smtClean="0"/>
                        <a:t> (in prep.)</a:t>
                      </a:r>
                      <a:endParaRPr lang="en-GB" sz="1400" dirty="0"/>
                    </a:p>
                  </a:txBody>
                  <a:tcPr/>
                </a:tc>
                <a:tc>
                  <a:txBody>
                    <a:bodyPr/>
                    <a:lstStyle/>
                    <a:p>
                      <a:r>
                        <a:rPr lang="en-GB" sz="1400" dirty="0" smtClean="0"/>
                        <a:t>Any</a:t>
                      </a:r>
                      <a:r>
                        <a:rPr lang="en-GB" sz="1400" baseline="0" dirty="0" smtClean="0"/>
                        <a:t> graph with weights</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Penalised logistic regression</a:t>
                      </a:r>
                    </a:p>
                    <a:p>
                      <a:endParaRPr lang="en-GB" sz="1400" dirty="0"/>
                    </a:p>
                  </a:txBody>
                  <a:tcPr/>
                </a:tc>
                <a:tc>
                  <a:txBody>
                    <a:bodyPr/>
                    <a:lstStyle/>
                    <a:p>
                      <a:r>
                        <a:rPr lang="en-GB" sz="1400" dirty="0" smtClean="0"/>
                        <a:t>Genes ranked by model weights</a:t>
                      </a:r>
                      <a:endParaRPr lang="en-GB" sz="1400" dirty="0"/>
                    </a:p>
                  </a:txBody>
                  <a:tcPr/>
                </a:tc>
              </a:tr>
            </a:tbl>
          </a:graphicData>
        </a:graphic>
      </p:graphicFrame>
    </p:spTree>
    <p:extLst>
      <p:ext uri="{BB962C8B-B14F-4D97-AF65-F5344CB8AC3E}">
        <p14:creationId xmlns:p14="http://schemas.microsoft.com/office/powerpoint/2010/main" val="6057665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 assisted functional/enrichment analysis</a:t>
            </a:r>
            <a:endParaRPr lang="en-GB" dirty="0"/>
          </a:p>
        </p:txBody>
      </p:sp>
      <p:sp>
        <p:nvSpPr>
          <p:cNvPr id="7" name="Content Placeholder 6"/>
          <p:cNvSpPr>
            <a:spLocks noGrp="1"/>
          </p:cNvSpPr>
          <p:nvPr>
            <p:ph idx="1"/>
          </p:nvPr>
        </p:nvSpPr>
        <p:spPr/>
        <p:txBody>
          <a:bodyPr/>
          <a:lstStyle/>
          <a:p>
            <a:pPr marL="0" indent="0">
              <a:buNone/>
            </a:pPr>
            <a:r>
              <a:rPr lang="en-GB" dirty="0"/>
              <a:t>U</a:t>
            </a:r>
            <a:r>
              <a:rPr lang="en-GB" dirty="0" smtClean="0"/>
              <a:t>se </a:t>
            </a:r>
            <a:r>
              <a:rPr lang="en-GB" dirty="0"/>
              <a:t>the topology of the interaction network to infer </a:t>
            </a:r>
            <a:r>
              <a:rPr lang="en-GB" dirty="0" smtClean="0"/>
              <a:t>similarity of distinct </a:t>
            </a:r>
            <a:r>
              <a:rPr lang="en-GB" dirty="0"/>
              <a:t>sets of </a:t>
            </a:r>
            <a:r>
              <a:rPr lang="en-GB" dirty="0" smtClean="0"/>
              <a:t>genes</a:t>
            </a:r>
            <a:endParaRPr lang="en-GB" dirty="0"/>
          </a:p>
          <a:p>
            <a:r>
              <a:rPr lang="en-GB" dirty="0" err="1" smtClean="0"/>
              <a:t>EnrichNet</a:t>
            </a:r>
            <a:r>
              <a:rPr lang="en-GB" dirty="0" smtClean="0"/>
              <a:t> (</a:t>
            </a:r>
            <a:r>
              <a:rPr lang="en-GB" dirty="0" err="1" smtClean="0"/>
              <a:t>Glaab</a:t>
            </a:r>
            <a:r>
              <a:rPr lang="en-GB" dirty="0" smtClean="0"/>
              <a:t>, 2012)</a:t>
            </a:r>
          </a:p>
          <a:p>
            <a:r>
              <a:rPr lang="en-GB" dirty="0" smtClean="0"/>
              <a:t>SANTA (Cornish, 2014)</a:t>
            </a:r>
          </a:p>
          <a:p>
            <a:r>
              <a:rPr lang="en-GB" dirty="0" smtClean="0"/>
              <a:t>JEPETTO (</a:t>
            </a:r>
            <a:r>
              <a:rPr lang="en-GB" dirty="0" err="1" smtClean="0"/>
              <a:t>Winterhalter</a:t>
            </a:r>
            <a:r>
              <a:rPr lang="en-GB" dirty="0" smtClean="0"/>
              <a:t>, 2014) – </a:t>
            </a:r>
            <a:r>
              <a:rPr lang="en-GB" b="1" dirty="0" err="1" smtClean="0">
                <a:solidFill>
                  <a:srgbClr val="FF40FF"/>
                </a:solidFill>
              </a:rPr>
              <a:t>Cytoscape</a:t>
            </a:r>
            <a:r>
              <a:rPr lang="en-GB" b="1" dirty="0" smtClean="0">
                <a:solidFill>
                  <a:srgbClr val="FF40FF"/>
                </a:solidFill>
              </a:rPr>
              <a:t> plugin</a:t>
            </a:r>
          </a:p>
          <a:p>
            <a:pPr marL="0" indent="0">
              <a:buNone/>
            </a:pPr>
            <a:endParaRPr lang="en-GB" b="1" dirty="0">
              <a:solidFill>
                <a:srgbClr val="FF40FF"/>
              </a:solidFill>
            </a:endParaRPr>
          </a:p>
          <a:p>
            <a:pPr marL="0" indent="0">
              <a:buNone/>
            </a:pPr>
            <a:r>
              <a:rPr lang="en-GB" dirty="0"/>
              <a:t>I</a:t>
            </a:r>
            <a:r>
              <a:rPr lang="en-GB" dirty="0" smtClean="0"/>
              <a:t>dentify </a:t>
            </a:r>
            <a:r>
              <a:rPr lang="en-GB" dirty="0"/>
              <a:t>functionally-related modules in interaction </a:t>
            </a:r>
            <a:r>
              <a:rPr lang="en-GB" dirty="0" smtClean="0"/>
              <a:t>net-works </a:t>
            </a:r>
            <a:r>
              <a:rPr lang="en-GB" dirty="0"/>
              <a:t>and </a:t>
            </a:r>
            <a:r>
              <a:rPr lang="en-GB" dirty="0" smtClean="0"/>
              <a:t>infer gene </a:t>
            </a:r>
            <a:r>
              <a:rPr lang="en-GB" dirty="0"/>
              <a:t>biological roles from </a:t>
            </a:r>
            <a:r>
              <a:rPr lang="en-GB" dirty="0" smtClean="0"/>
              <a:t>modules</a:t>
            </a:r>
          </a:p>
          <a:p>
            <a:r>
              <a:rPr lang="en-GB" dirty="0" smtClean="0"/>
              <a:t>FUNMOD (</a:t>
            </a:r>
            <a:r>
              <a:rPr lang="en-GB" dirty="0" err="1" smtClean="0"/>
              <a:t>Natale</a:t>
            </a:r>
            <a:r>
              <a:rPr lang="en-GB" dirty="0" smtClean="0"/>
              <a:t>, 2014) – </a:t>
            </a:r>
            <a:r>
              <a:rPr lang="en-GB" b="1" dirty="0" err="1" smtClean="0">
                <a:solidFill>
                  <a:srgbClr val="FF40FF"/>
                </a:solidFill>
              </a:rPr>
              <a:t>Cytoscape</a:t>
            </a:r>
            <a:r>
              <a:rPr lang="en-GB" b="1" dirty="0" smtClean="0">
                <a:solidFill>
                  <a:srgbClr val="FF40FF"/>
                </a:solidFill>
              </a:rPr>
              <a:t> plugin</a:t>
            </a:r>
            <a:endParaRPr lang="en-GB" dirty="0" smtClean="0"/>
          </a:p>
          <a:p>
            <a:r>
              <a:rPr lang="en-GB" dirty="0" smtClean="0"/>
              <a:t>PINA (</a:t>
            </a:r>
            <a:r>
              <a:rPr lang="en-GB" dirty="0" err="1" smtClean="0"/>
              <a:t>Cowley</a:t>
            </a:r>
            <a:r>
              <a:rPr lang="en-GB" dirty="0" smtClean="0"/>
              <a:t>, 2012)</a:t>
            </a:r>
          </a:p>
          <a:p>
            <a:r>
              <a:rPr lang="en-GB" dirty="0" err="1" smtClean="0"/>
              <a:t>MetaCore</a:t>
            </a:r>
            <a:r>
              <a:rPr lang="en-GB" dirty="0" smtClean="0"/>
              <a:t> (</a:t>
            </a:r>
            <a:r>
              <a:rPr lang="en-GB" dirty="0" err="1" smtClean="0"/>
              <a:t>Bessarabova</a:t>
            </a:r>
            <a:r>
              <a:rPr lang="en-GB" dirty="0" smtClean="0"/>
              <a:t>, 2012)</a:t>
            </a:r>
          </a:p>
          <a:p>
            <a:r>
              <a:rPr lang="en-GB" b="1" dirty="0"/>
              <a:t>NET-GE (Di Lena, 2015</a:t>
            </a:r>
            <a:r>
              <a:rPr lang="en-GB" b="1" dirty="0" smtClean="0"/>
              <a:t>)</a:t>
            </a:r>
            <a:endParaRPr lang="en-GB" b="1" dirty="0"/>
          </a:p>
        </p:txBody>
      </p:sp>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32</a:t>
            </a:fld>
            <a:endParaRPr lang="en-US"/>
          </a:p>
        </p:txBody>
      </p:sp>
    </p:spTree>
    <p:extLst>
      <p:ext uri="{BB962C8B-B14F-4D97-AF65-F5344CB8AC3E}">
        <p14:creationId xmlns:p14="http://schemas.microsoft.com/office/powerpoint/2010/main" val="128424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33</a:t>
            </a:fld>
            <a:endParaRPr lang="en-US"/>
          </a:p>
        </p:txBody>
      </p:sp>
      <p:pic>
        <p:nvPicPr>
          <p:cNvPr id="6" name="Picture 5"/>
          <p:cNvPicPr>
            <a:picLocks noChangeAspect="1"/>
          </p:cNvPicPr>
          <p:nvPr/>
        </p:nvPicPr>
        <p:blipFill>
          <a:blip r:embed="rId2"/>
          <a:stretch>
            <a:fillRect/>
          </a:stretch>
        </p:blipFill>
        <p:spPr>
          <a:xfrm>
            <a:off x="385762" y="1003984"/>
            <a:ext cx="8372475" cy="5352366"/>
          </a:xfrm>
          <a:prstGeom prst="rect">
            <a:avLst/>
          </a:prstGeom>
        </p:spPr>
      </p:pic>
      <p:sp>
        <p:nvSpPr>
          <p:cNvPr id="7" name="TextBox 6"/>
          <p:cNvSpPr txBox="1"/>
          <p:nvPr/>
        </p:nvSpPr>
        <p:spPr>
          <a:xfrm>
            <a:off x="457200" y="269527"/>
            <a:ext cx="3000375" cy="461665"/>
          </a:xfrm>
          <a:prstGeom prst="rect">
            <a:avLst/>
          </a:prstGeom>
          <a:noFill/>
        </p:spPr>
        <p:txBody>
          <a:bodyPr wrap="square" rtlCol="0">
            <a:spAutoFit/>
          </a:bodyPr>
          <a:lstStyle/>
          <a:p>
            <a:r>
              <a:rPr lang="en-GB" sz="2400" b="1" smtClean="0"/>
              <a:t>NET-GE</a:t>
            </a:r>
            <a:endParaRPr lang="en-GB" sz="2400" b="1"/>
          </a:p>
        </p:txBody>
      </p:sp>
    </p:spTree>
    <p:extLst>
      <p:ext uri="{BB962C8B-B14F-4D97-AF65-F5344CB8AC3E}">
        <p14:creationId xmlns:p14="http://schemas.microsoft.com/office/powerpoint/2010/main" val="919300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394AD-E7C1-4E34-A00C-33897DDA98A3}"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34</a:t>
            </a:fld>
            <a:endParaRPr lang="en-US"/>
          </a:p>
        </p:txBody>
      </p:sp>
      <p:pic>
        <p:nvPicPr>
          <p:cNvPr id="7" name="Picture 6"/>
          <p:cNvPicPr>
            <a:picLocks noChangeAspect="1"/>
          </p:cNvPicPr>
          <p:nvPr/>
        </p:nvPicPr>
        <p:blipFill>
          <a:blip r:embed="rId2"/>
          <a:stretch>
            <a:fillRect/>
          </a:stretch>
        </p:blipFill>
        <p:spPr>
          <a:xfrm>
            <a:off x="328612" y="728662"/>
            <a:ext cx="8215874" cy="5283119"/>
          </a:xfrm>
          <a:prstGeom prst="rect">
            <a:avLst/>
          </a:prstGeom>
        </p:spPr>
      </p:pic>
    </p:spTree>
    <p:extLst>
      <p:ext uri="{BB962C8B-B14F-4D97-AF65-F5344CB8AC3E}">
        <p14:creationId xmlns:p14="http://schemas.microsoft.com/office/powerpoint/2010/main" val="1346748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25248C-F6DE-4E6A-A575-30EC1740E960}"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35</a:t>
            </a:fld>
            <a:endParaRPr lang="en-US"/>
          </a:p>
        </p:txBody>
      </p:sp>
      <p:pic>
        <p:nvPicPr>
          <p:cNvPr id="6" name="Picture 5"/>
          <p:cNvPicPr>
            <a:picLocks noChangeAspect="1"/>
          </p:cNvPicPr>
          <p:nvPr/>
        </p:nvPicPr>
        <p:blipFill rotWithShape="1">
          <a:blip r:embed="rId2"/>
          <a:srcRect l="2187" t="2726" r="2500" b="2235"/>
          <a:stretch/>
        </p:blipFill>
        <p:spPr>
          <a:xfrm>
            <a:off x="214312" y="812799"/>
            <a:ext cx="8715376" cy="5543551"/>
          </a:xfrm>
          <a:prstGeom prst="rect">
            <a:avLst/>
          </a:prstGeom>
        </p:spPr>
      </p:pic>
    </p:spTree>
    <p:extLst>
      <p:ext uri="{BB962C8B-B14F-4D97-AF65-F5344CB8AC3E}">
        <p14:creationId xmlns:p14="http://schemas.microsoft.com/office/powerpoint/2010/main" val="173305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ONION: BIOMARKER DISCOVERY in sub-</a:t>
            </a:r>
            <a:r>
              <a:rPr lang="en-GB" dirty="0" err="1" smtClean="0"/>
              <a:t>netwroks</a:t>
            </a:r>
            <a:r>
              <a:rPr lang="en-GB" dirty="0"/>
              <a:t/>
            </a:r>
            <a:br>
              <a:rPr lang="en-GB" dirty="0"/>
            </a:br>
            <a:endParaRPr lang="en-GB" dirty="0"/>
          </a:p>
        </p:txBody>
      </p:sp>
      <p:sp>
        <p:nvSpPr>
          <p:cNvPr id="3" name="Text Placeholder 2"/>
          <p:cNvSpPr>
            <a:spLocks noGrp="1"/>
          </p:cNvSpPr>
          <p:nvPr>
            <p:ph type="body" idx="1"/>
          </p:nvPr>
        </p:nvSpPr>
        <p:spPr/>
        <p:txBody>
          <a:bodyPr/>
          <a:lstStyle/>
          <a:p>
            <a:r>
              <a:rPr lang="en-GB" dirty="0" smtClean="0"/>
              <a:t>Part V</a:t>
            </a:r>
            <a:endParaRPr lang="en-GB" dirty="0"/>
          </a:p>
        </p:txBody>
      </p:sp>
      <p:sp>
        <p:nvSpPr>
          <p:cNvPr id="4" name="Date Placeholder 3"/>
          <p:cNvSpPr>
            <a:spLocks noGrp="1"/>
          </p:cNvSpPr>
          <p:nvPr>
            <p:ph type="dt" sz="half" idx="10"/>
          </p:nvPr>
        </p:nvSpPr>
        <p:spPr/>
        <p:txBody>
          <a:bodyPr/>
          <a:lstStyle/>
          <a:p>
            <a:fld id="{04D0EF6F-2CEF-4EC9-9CD8-35D83776D618}"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36</a:t>
            </a:fld>
            <a:endParaRPr lang="en-US"/>
          </a:p>
        </p:txBody>
      </p:sp>
    </p:spTree>
    <p:extLst>
      <p:ext uri="{BB962C8B-B14F-4D97-AF65-F5344CB8AC3E}">
        <p14:creationId xmlns:p14="http://schemas.microsoft.com/office/powerpoint/2010/main" val="852299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586832" y="2987645"/>
            <a:ext cx="8105715" cy="2685022"/>
          </a:xfrm>
        </p:spPr>
        <p:txBody>
          <a:bodyPr vert="horz" lIns="91440" tIns="45720" rIns="91440" bIns="45720" rtlCol="0">
            <a:normAutofit lnSpcReduction="10000"/>
          </a:bodyPr>
          <a:lstStyle/>
          <a:p>
            <a:pPr marL="0" indent="0" algn="just">
              <a:buNone/>
            </a:pPr>
            <a:r>
              <a:rPr lang="en-GB" b="1" dirty="0" smtClean="0">
                <a:solidFill>
                  <a:srgbClr val="000080"/>
                </a:solidFill>
                <a:cs typeface="Gill Sans" charset="0"/>
              </a:rPr>
              <a:t>Associations </a:t>
            </a:r>
            <a:r>
              <a:rPr lang="en-GB" b="1" dirty="0">
                <a:solidFill>
                  <a:srgbClr val="000080"/>
                </a:solidFill>
                <a:cs typeface="Gill Sans" charset="0"/>
              </a:rPr>
              <a:t>between genes and metabolites</a:t>
            </a:r>
          </a:p>
          <a:p>
            <a:pPr marL="0" indent="0" algn="just">
              <a:buNone/>
            </a:pPr>
            <a:r>
              <a:rPr lang="en-GB" b="1" dirty="0" smtClean="0">
                <a:solidFill>
                  <a:srgbClr val="000080"/>
                </a:solidFill>
                <a:cs typeface="Gill Sans" charset="0"/>
              </a:rPr>
              <a:t>ONION</a:t>
            </a:r>
            <a:endParaRPr lang="en-GB" b="1" dirty="0">
              <a:solidFill>
                <a:srgbClr val="000080"/>
              </a:solidFill>
              <a:cs typeface="Gill Sans" charset="0"/>
            </a:endParaRPr>
          </a:p>
          <a:p>
            <a:pPr marL="0" indent="0" algn="just">
              <a:buNone/>
            </a:pPr>
            <a:r>
              <a:rPr lang="en-GB" dirty="0">
                <a:solidFill>
                  <a:srgbClr val="000080"/>
                </a:solidFill>
                <a:cs typeface="Gill Sans" charset="0"/>
              </a:rPr>
              <a:t>Clustering the genetic data according to its functionality and application of statistics to integrate the omics </a:t>
            </a:r>
            <a:r>
              <a:rPr lang="en-GB" dirty="0" smtClean="0">
                <a:solidFill>
                  <a:srgbClr val="000080"/>
                </a:solidFill>
                <a:cs typeface="Gill Sans" charset="0"/>
              </a:rPr>
              <a:t>data</a:t>
            </a:r>
            <a:endParaRPr lang="en-GB" sz="2000" b="1" dirty="0" smtClean="0">
              <a:solidFill>
                <a:srgbClr val="000080"/>
              </a:solidFill>
              <a:cs typeface="Gill Sans" charset="0"/>
            </a:endParaRPr>
          </a:p>
          <a:p>
            <a:pPr marL="0" indent="0" algn="just">
              <a:buNone/>
            </a:pPr>
            <a:endParaRPr lang="en-GB" b="1" dirty="0">
              <a:solidFill>
                <a:srgbClr val="000080"/>
              </a:solidFill>
              <a:cs typeface="Gill Sans" charset="0"/>
            </a:endParaRPr>
          </a:p>
          <a:p>
            <a:pPr marL="0" indent="0" algn="just">
              <a:buNone/>
            </a:pPr>
            <a:r>
              <a:rPr lang="en-GB" sz="2000" b="1" dirty="0" err="1" smtClean="0">
                <a:solidFill>
                  <a:srgbClr val="000080"/>
                </a:solidFill>
                <a:cs typeface="Gill Sans" charset="0"/>
              </a:rPr>
              <a:t>MultiPEN</a:t>
            </a:r>
            <a:endParaRPr lang="en-GB" b="1" dirty="0">
              <a:solidFill>
                <a:srgbClr val="000080"/>
              </a:solidFill>
              <a:cs typeface="Gill Sans" charset="0"/>
            </a:endParaRPr>
          </a:p>
          <a:p>
            <a:pPr marL="0" indent="0" algn="just">
              <a:buNone/>
            </a:pPr>
            <a:r>
              <a:rPr lang="en-GB" dirty="0" smtClean="0">
                <a:solidFill>
                  <a:srgbClr val="000080"/>
                </a:solidFill>
                <a:cs typeface="Gill Sans" charset="0"/>
              </a:rPr>
              <a:t>S</a:t>
            </a:r>
            <a:r>
              <a:rPr lang="en-GB" sz="2000" dirty="0" smtClean="0">
                <a:solidFill>
                  <a:srgbClr val="000080"/>
                </a:solidFill>
                <a:cs typeface="Gill Sans" charset="0"/>
              </a:rPr>
              <a:t>olve a penalised logistic regression to identify connectedness and coordinated changes in the biological network</a:t>
            </a:r>
          </a:p>
        </p:txBody>
      </p:sp>
      <p:sp>
        <p:nvSpPr>
          <p:cNvPr id="8" name="Content Placeholder 2"/>
          <p:cNvSpPr txBox="1">
            <a:spLocks/>
          </p:cNvSpPr>
          <p:nvPr/>
        </p:nvSpPr>
        <p:spPr>
          <a:xfrm>
            <a:off x="402123" y="42711"/>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b="1" dirty="0" smtClean="0">
              <a:solidFill>
                <a:schemeClr val="bg1"/>
              </a:solidFill>
              <a:cs typeface="Gill Sans" charset="0"/>
            </a:endParaRPr>
          </a:p>
          <a:p>
            <a:endParaRPr lang="en-US" dirty="0">
              <a:solidFill>
                <a:schemeClr val="bg1"/>
              </a:solidFill>
            </a:endParaRPr>
          </a:p>
        </p:txBody>
      </p:sp>
      <p:sp>
        <p:nvSpPr>
          <p:cNvPr id="5" name="Content Placeholder 2"/>
          <p:cNvSpPr txBox="1">
            <a:spLocks/>
          </p:cNvSpPr>
          <p:nvPr/>
        </p:nvSpPr>
        <p:spPr>
          <a:xfrm>
            <a:off x="855133" y="327217"/>
            <a:ext cx="7349067" cy="63662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smtClean="0">
                <a:latin typeface="+mj-lt"/>
                <a:cs typeface="Gill Sans" charset="0"/>
              </a:rPr>
              <a:t>Exploring limits of network ­</a:t>
            </a:r>
            <a:r>
              <a:rPr lang="en-US" sz="2800" dirty="0" err="1" smtClean="0">
                <a:latin typeface="+mj-lt"/>
                <a:cs typeface="Gill Sans" charset="0"/>
              </a:rPr>
              <a:t>driven</a:t>
            </a:r>
            <a:r>
              <a:rPr lang="en-US" sz="2800" dirty="0" smtClean="0">
                <a:latin typeface="+mj-lt"/>
                <a:cs typeface="Gill Sans" charset="0"/>
              </a:rPr>
              <a:t> omics integration </a:t>
            </a:r>
          </a:p>
          <a:p>
            <a:pPr marL="0" indent="0">
              <a:buNone/>
            </a:pPr>
            <a:endParaRPr lang="en-US" dirty="0">
              <a:latin typeface="+mj-lt"/>
            </a:endParaRPr>
          </a:p>
        </p:txBody>
      </p:sp>
      <p:sp>
        <p:nvSpPr>
          <p:cNvPr id="2" name="Date Placeholder 1"/>
          <p:cNvSpPr>
            <a:spLocks noGrp="1"/>
          </p:cNvSpPr>
          <p:nvPr>
            <p:ph type="dt" sz="half" idx="10"/>
          </p:nvPr>
        </p:nvSpPr>
        <p:spPr/>
        <p:txBody>
          <a:bodyPr/>
          <a:lstStyle/>
          <a:p>
            <a:fld id="{FBB59B6B-0243-4BBE-A292-B70283CA2654}"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37</a:t>
            </a:fld>
            <a:endParaRPr lang="en-US"/>
          </a:p>
        </p:txBody>
      </p:sp>
      <p:sp>
        <p:nvSpPr>
          <p:cNvPr id="7" name="TextBox 6"/>
          <p:cNvSpPr txBox="1"/>
          <p:nvPr/>
        </p:nvSpPr>
        <p:spPr>
          <a:xfrm>
            <a:off x="5139224" y="5872722"/>
            <a:ext cx="3801576" cy="400110"/>
          </a:xfrm>
          <a:prstGeom prst="rect">
            <a:avLst/>
          </a:prstGeom>
          <a:noFill/>
        </p:spPr>
        <p:txBody>
          <a:bodyPr wrap="square" rtlCol="0">
            <a:spAutoFit/>
          </a:bodyPr>
          <a:lstStyle/>
          <a:p>
            <a:r>
              <a:rPr lang="en-US" sz="2000" dirty="0" smtClean="0"/>
              <a:t>Network connectivity vs. quality?</a:t>
            </a:r>
            <a:endParaRPr lang="en-US" sz="2000" dirty="0"/>
          </a:p>
        </p:txBody>
      </p:sp>
      <p:sp>
        <p:nvSpPr>
          <p:cNvPr id="9" name="TextBox 8"/>
          <p:cNvSpPr txBox="1"/>
          <p:nvPr/>
        </p:nvSpPr>
        <p:spPr>
          <a:xfrm>
            <a:off x="586832" y="5872722"/>
            <a:ext cx="4237567" cy="400110"/>
          </a:xfrm>
          <a:prstGeom prst="rect">
            <a:avLst/>
          </a:prstGeom>
          <a:noFill/>
        </p:spPr>
        <p:txBody>
          <a:bodyPr wrap="square" rtlCol="0">
            <a:spAutoFit/>
          </a:bodyPr>
          <a:lstStyle/>
          <a:p>
            <a:r>
              <a:rPr lang="en-US" sz="2000" dirty="0" smtClean="0"/>
              <a:t>Different, better than single data sets?</a:t>
            </a:r>
            <a:endParaRPr lang="en-US" sz="2000" dirty="0"/>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668057" y="18864054"/>
            <a:ext cx="1423001" cy="1340679"/>
          </a:xfrm>
          <a:prstGeom prst="rect">
            <a:avLst/>
          </a:prstGeom>
        </p:spPr>
      </p:pic>
      <p:pic>
        <p:nvPicPr>
          <p:cNvPr id="13" name="Picture 1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7684" y="18855014"/>
            <a:ext cx="1426843" cy="1426843"/>
          </a:xfrm>
          <a:prstGeom prst="rect">
            <a:avLst/>
          </a:prstGeom>
        </p:spPr>
      </p:pic>
      <p:pic>
        <p:nvPicPr>
          <p:cNvPr id="14" name="Picture 1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6592" y="18855014"/>
            <a:ext cx="1452771" cy="1452771"/>
          </a:xfrm>
          <a:prstGeom prst="rect">
            <a:avLst/>
          </a:prstGeom>
        </p:spPr>
      </p:pic>
      <p:pic>
        <p:nvPicPr>
          <p:cNvPr id="15" name="Picture 1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1360" y="18842142"/>
            <a:ext cx="1452931" cy="1452931"/>
          </a:xfrm>
          <a:prstGeom prst="rect">
            <a:avLst/>
          </a:prstGeom>
        </p:spPr>
      </p:pic>
      <p:pic>
        <p:nvPicPr>
          <p:cNvPr id="16" name="Picture 1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98914" y="18854605"/>
            <a:ext cx="1440468" cy="1440468"/>
          </a:xfrm>
          <a:prstGeom prst="rect">
            <a:avLst/>
          </a:prstGeom>
        </p:spPr>
      </p:pic>
      <p:pic>
        <p:nvPicPr>
          <p:cNvPr id="17" name="Picture 1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9363" y="18864054"/>
            <a:ext cx="1431019" cy="1431019"/>
          </a:xfrm>
          <a:prstGeom prst="rect">
            <a:avLst/>
          </a:prstGeom>
        </p:spPr>
      </p:pic>
      <p:pic>
        <p:nvPicPr>
          <p:cNvPr id="18" name="Picture 1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64527" y="18854605"/>
            <a:ext cx="1418865" cy="1418865"/>
          </a:xfrm>
          <a:prstGeom prst="rect">
            <a:avLst/>
          </a:prstGeom>
        </p:spPr>
      </p:pic>
      <p:pic>
        <p:nvPicPr>
          <p:cNvPr id="19" name="Picture 1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170985" y="18877952"/>
            <a:ext cx="1419568" cy="1429833"/>
          </a:xfrm>
          <a:prstGeom prst="rect">
            <a:avLst/>
          </a:prstGeom>
        </p:spPr>
      </p:pic>
      <p:pic>
        <p:nvPicPr>
          <p:cNvPr id="20" name="Picture 1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0553" y="18886837"/>
            <a:ext cx="1420948" cy="1420948"/>
          </a:xfrm>
          <a:prstGeom prst="rect">
            <a:avLst/>
          </a:prstGeom>
        </p:spPr>
      </p:pic>
      <p:pic>
        <p:nvPicPr>
          <p:cNvPr id="21" name="Picture 2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35946" y="18842142"/>
            <a:ext cx="1409700" cy="1409700"/>
          </a:xfrm>
          <a:prstGeom prst="rect">
            <a:avLst/>
          </a:prstGeom>
        </p:spPr>
      </p:pic>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3820457" y="19016454"/>
            <a:ext cx="1423001" cy="1340679"/>
          </a:xfrm>
          <a:prstGeom prst="rect">
            <a:avLst/>
          </a:prstGeom>
        </p:spPr>
      </p:pic>
      <p:pic>
        <p:nvPicPr>
          <p:cNvPr id="23" name="Picture 22" descr="metabolis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0084" y="19007414"/>
            <a:ext cx="1426843" cy="1426843"/>
          </a:xfrm>
          <a:prstGeom prst="rect">
            <a:avLst/>
          </a:prstGeom>
        </p:spPr>
      </p:pic>
      <p:pic>
        <p:nvPicPr>
          <p:cNvPr id="24" name="Picture 23" descr="microarra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8992" y="19007414"/>
            <a:ext cx="1452771" cy="1452771"/>
          </a:xfrm>
          <a:prstGeom prst="rect">
            <a:avLst/>
          </a:prstGeom>
        </p:spPr>
      </p:pic>
      <p:pic>
        <p:nvPicPr>
          <p:cNvPr id="25" name="Picture 24" descr="galax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53760" y="18994542"/>
            <a:ext cx="1452931" cy="1452931"/>
          </a:xfrm>
          <a:prstGeom prst="rect">
            <a:avLst/>
          </a:prstGeom>
        </p:spPr>
      </p:pic>
      <p:pic>
        <p:nvPicPr>
          <p:cNvPr id="26" name="Picture 25" descr="method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1314" y="19007005"/>
            <a:ext cx="1440468" cy="1440468"/>
          </a:xfrm>
          <a:prstGeom prst="rect">
            <a:avLst/>
          </a:prstGeom>
        </p:spPr>
      </p:pic>
      <p:pic>
        <p:nvPicPr>
          <p:cNvPr id="27" name="Picture 26" descr="grap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1763" y="19016454"/>
            <a:ext cx="1431019" cy="1431019"/>
          </a:xfrm>
          <a:prstGeom prst="rect">
            <a:avLst/>
          </a:prstGeom>
        </p:spPr>
      </p:pic>
      <p:pic>
        <p:nvPicPr>
          <p:cNvPr id="28" name="Picture 27" descr="bacteri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16927" y="19007005"/>
            <a:ext cx="1418865" cy="1418865"/>
          </a:xfrm>
          <a:prstGeom prst="rect">
            <a:avLst/>
          </a:prstGeom>
        </p:spPr>
      </p:pic>
      <p:pic>
        <p:nvPicPr>
          <p:cNvPr id="29" name="Picture 28" descr="Citrus_fruits.jp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25323385" y="19030352"/>
            <a:ext cx="1419568" cy="1429833"/>
          </a:xfrm>
          <a:prstGeom prst="rect">
            <a:avLst/>
          </a:prstGeom>
        </p:spPr>
      </p:pic>
      <p:pic>
        <p:nvPicPr>
          <p:cNvPr id="30" name="Picture 29" descr="git.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742953" y="19039237"/>
            <a:ext cx="1420948" cy="1420948"/>
          </a:xfrm>
          <a:prstGeom prst="rect">
            <a:avLst/>
          </a:prstGeom>
        </p:spPr>
      </p:pic>
      <p:pic>
        <p:nvPicPr>
          <p:cNvPr id="31" name="Picture 30" descr="model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88346" y="18994542"/>
            <a:ext cx="1409700" cy="1409700"/>
          </a:xfrm>
          <a:prstGeom prst="rect">
            <a:avLst/>
          </a:prstGeom>
        </p:spPr>
      </p:pic>
      <p:grpSp>
        <p:nvGrpSpPr>
          <p:cNvPr id="36" name="Group 35"/>
          <p:cNvGrpSpPr/>
          <p:nvPr/>
        </p:nvGrpSpPr>
        <p:grpSpPr>
          <a:xfrm>
            <a:off x="3073400" y="913072"/>
            <a:ext cx="901700" cy="1791732"/>
            <a:chOff x="203200" y="875268"/>
            <a:chExt cx="901700" cy="1791732"/>
          </a:xfrm>
        </p:grpSpPr>
        <p:sp>
          <p:nvSpPr>
            <p:cNvPr id="4" name="Rectangle 3"/>
            <p:cNvSpPr/>
            <p:nvPr/>
          </p:nvSpPr>
          <p:spPr>
            <a:xfrm>
              <a:off x="546100" y="1244600"/>
              <a:ext cx="558800" cy="142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TextBox 10"/>
            <p:cNvSpPr txBox="1"/>
            <p:nvPr/>
          </p:nvSpPr>
          <p:spPr>
            <a:xfrm>
              <a:off x="203200" y="1740932"/>
              <a:ext cx="198923" cy="369332"/>
            </a:xfrm>
            <a:prstGeom prst="rect">
              <a:avLst/>
            </a:prstGeom>
            <a:noFill/>
          </p:spPr>
          <p:txBody>
            <a:bodyPr wrap="square" rtlCol="0">
              <a:spAutoFit/>
            </a:bodyPr>
            <a:lstStyle/>
            <a:p>
              <a:r>
                <a:rPr lang="en-GB" dirty="0"/>
                <a:t>p</a:t>
              </a:r>
            </a:p>
          </p:txBody>
        </p:sp>
        <p:sp>
          <p:nvSpPr>
            <p:cNvPr id="34" name="TextBox 33"/>
            <p:cNvSpPr txBox="1"/>
            <p:nvPr/>
          </p:nvSpPr>
          <p:spPr>
            <a:xfrm>
              <a:off x="685800" y="875268"/>
              <a:ext cx="127000" cy="369332"/>
            </a:xfrm>
            <a:prstGeom prst="rect">
              <a:avLst/>
            </a:prstGeom>
            <a:noFill/>
          </p:spPr>
          <p:txBody>
            <a:bodyPr wrap="square" rtlCol="0">
              <a:spAutoFit/>
            </a:bodyPr>
            <a:lstStyle/>
            <a:p>
              <a:r>
                <a:rPr lang="en-GB" dirty="0" smtClean="0"/>
                <a:t>n</a:t>
              </a:r>
              <a:endParaRPr lang="en-GB" dirty="0"/>
            </a:p>
          </p:txBody>
        </p:sp>
      </p:grpSp>
      <p:sp>
        <p:nvSpPr>
          <p:cNvPr id="35" name="TextBox 34"/>
          <p:cNvSpPr txBox="1"/>
          <p:nvPr/>
        </p:nvSpPr>
        <p:spPr>
          <a:xfrm>
            <a:off x="5139224" y="2209124"/>
            <a:ext cx="2108200" cy="369332"/>
          </a:xfrm>
          <a:prstGeom prst="rect">
            <a:avLst/>
          </a:prstGeom>
          <a:noFill/>
        </p:spPr>
        <p:txBody>
          <a:bodyPr wrap="square" rtlCol="0">
            <a:spAutoFit/>
          </a:bodyPr>
          <a:lstStyle/>
          <a:p>
            <a:r>
              <a:rPr lang="en-GB" dirty="0" smtClean="0">
                <a:solidFill>
                  <a:srgbClr val="FF0000"/>
                </a:solidFill>
              </a:rPr>
              <a:t>p &gt;&gt; n problem</a:t>
            </a:r>
            <a:endParaRPr lang="en-GB" dirty="0">
              <a:solidFill>
                <a:srgbClr val="FF0000"/>
              </a:solidFill>
            </a:endParaRPr>
          </a:p>
        </p:txBody>
      </p:sp>
      <p:sp>
        <p:nvSpPr>
          <p:cNvPr id="37" name="TextBox 36"/>
          <p:cNvSpPr txBox="1"/>
          <p:nvPr/>
        </p:nvSpPr>
        <p:spPr>
          <a:xfrm>
            <a:off x="855133" y="1337059"/>
            <a:ext cx="2133600" cy="1477328"/>
          </a:xfrm>
          <a:prstGeom prst="rect">
            <a:avLst/>
          </a:prstGeom>
          <a:noFill/>
        </p:spPr>
        <p:txBody>
          <a:bodyPr wrap="square" rtlCol="0">
            <a:spAutoFit/>
          </a:bodyPr>
          <a:lstStyle/>
          <a:p>
            <a:r>
              <a:rPr lang="en-GB" dirty="0"/>
              <a:t>B</a:t>
            </a:r>
            <a:r>
              <a:rPr lang="en-GB" dirty="0" smtClean="0"/>
              <a:t>uild prediction models to explain phenotypes e.g. health vs. disease</a:t>
            </a:r>
          </a:p>
          <a:p>
            <a:endParaRPr lang="en-GB" dirty="0"/>
          </a:p>
        </p:txBody>
      </p:sp>
      <p:sp>
        <p:nvSpPr>
          <p:cNvPr id="38" name="TextBox 37"/>
          <p:cNvSpPr txBox="1"/>
          <p:nvPr/>
        </p:nvSpPr>
        <p:spPr>
          <a:xfrm>
            <a:off x="5139224" y="1274673"/>
            <a:ext cx="2201333" cy="923330"/>
          </a:xfrm>
          <a:prstGeom prst="rect">
            <a:avLst/>
          </a:prstGeom>
          <a:noFill/>
        </p:spPr>
        <p:txBody>
          <a:bodyPr wrap="square" rtlCol="0">
            <a:spAutoFit/>
          </a:bodyPr>
          <a:lstStyle/>
          <a:p>
            <a:r>
              <a:rPr lang="en-GB" dirty="0" smtClean="0"/>
              <a:t>Standard models e.g. logistic regression require p &lt; n </a:t>
            </a:r>
            <a:endParaRPr lang="en-GB"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123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5" grpId="0"/>
      <p:bldP spid="37" grpId="0"/>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1088419" y="17498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600" dirty="0" smtClean="0">
                <a:latin typeface="+mj-lt"/>
                <a:cs typeface="Gill Sans" charset="0"/>
              </a:rPr>
              <a:t>ONION: Network</a:t>
            </a:r>
            <a:r>
              <a:rPr lang="en-GB" sz="2600" dirty="0">
                <a:latin typeface="+mj-lt"/>
                <a:cs typeface="Gill Sans" charset="0"/>
              </a:rPr>
              <a:t>-guided </a:t>
            </a:r>
            <a:r>
              <a:rPr lang="en-GB" sz="2600" dirty="0" smtClean="0">
                <a:latin typeface="+mj-lt"/>
                <a:cs typeface="Gill Sans" charset="0"/>
              </a:rPr>
              <a:t>multivariate </a:t>
            </a:r>
            <a:r>
              <a:rPr lang="en-GB" sz="2600" dirty="0">
                <a:latin typeface="+mj-lt"/>
                <a:cs typeface="Gill Sans" charset="0"/>
              </a:rPr>
              <a:t>analysis</a:t>
            </a:r>
          </a:p>
        </p:txBody>
      </p:sp>
      <p:sp>
        <p:nvSpPr>
          <p:cNvPr id="3" name="Date Placeholder 2"/>
          <p:cNvSpPr>
            <a:spLocks noGrp="1"/>
          </p:cNvSpPr>
          <p:nvPr>
            <p:ph type="dt" sz="half" idx="10"/>
          </p:nvPr>
        </p:nvSpPr>
        <p:spPr/>
        <p:txBody>
          <a:bodyPr/>
          <a:lstStyle/>
          <a:p>
            <a:fld id="{9E9F3809-2DD4-4C09-8B59-8A3C36D08C15}"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38</a:t>
            </a:fld>
            <a:endParaRPr lang="en-US" dirty="0"/>
          </a:p>
        </p:txBody>
      </p:sp>
      <p:pic>
        <p:nvPicPr>
          <p:cNvPr id="2" name="Picture 1" descr="onion.png"/>
          <p:cNvPicPr>
            <a:picLocks noChangeAspect="1"/>
          </p:cNvPicPr>
          <p:nvPr/>
        </p:nvPicPr>
        <p:blipFill rotWithShape="1">
          <a:blip r:embed="rId2">
            <a:extLst>
              <a:ext uri="{28A0092B-C50C-407E-A947-70E740481C1C}">
                <a14:useLocalDpi xmlns:a14="http://schemas.microsoft.com/office/drawing/2010/main" val="0"/>
              </a:ext>
            </a:extLst>
          </a:blip>
          <a:srcRect l="13613" t="23079"/>
          <a:stretch/>
        </p:blipFill>
        <p:spPr>
          <a:xfrm>
            <a:off x="7515072" y="5364540"/>
            <a:ext cx="1320801" cy="882047"/>
          </a:xfrm>
          <a:prstGeom prst="rect">
            <a:avLst/>
          </a:prstGeom>
        </p:spPr>
      </p:pic>
      <p:pic>
        <p:nvPicPr>
          <p:cNvPr id="11" name="Picture 10"/>
          <p:cNvPicPr>
            <a:picLocks noChangeAspect="1"/>
          </p:cNvPicPr>
          <p:nvPr/>
        </p:nvPicPr>
        <p:blipFill>
          <a:blip r:embed="rId3"/>
          <a:stretch>
            <a:fillRect/>
          </a:stretch>
        </p:blipFill>
        <p:spPr>
          <a:xfrm>
            <a:off x="330200" y="912588"/>
            <a:ext cx="6871109" cy="5333999"/>
          </a:xfrm>
          <a:prstGeom prst="rect">
            <a:avLst/>
          </a:prstGeom>
        </p:spPr>
      </p:pic>
      <p:sp>
        <p:nvSpPr>
          <p:cNvPr id="12" name="TextBox 11"/>
          <p:cNvSpPr txBox="1"/>
          <p:nvPr/>
        </p:nvSpPr>
        <p:spPr>
          <a:xfrm>
            <a:off x="3821489" y="5771574"/>
            <a:ext cx="3693583" cy="307777"/>
          </a:xfrm>
          <a:prstGeom prst="rect">
            <a:avLst/>
          </a:prstGeom>
          <a:noFill/>
        </p:spPr>
        <p:txBody>
          <a:bodyPr wrap="square" rtlCol="0">
            <a:spAutoFit/>
          </a:bodyPr>
          <a:lstStyle/>
          <a:p>
            <a:r>
              <a:rPr lang="en-US" sz="1400" dirty="0" err="1" smtClean="0"/>
              <a:t>Piwowar</a:t>
            </a:r>
            <a:r>
              <a:rPr lang="en-US" sz="1400" dirty="0" smtClean="0"/>
              <a:t> M, Jurkowski W, </a:t>
            </a:r>
            <a:r>
              <a:rPr lang="en-US" sz="1400" dirty="0" err="1" smtClean="0"/>
              <a:t>PLoS</a:t>
            </a:r>
            <a:r>
              <a:rPr lang="en-US" sz="1400" dirty="0" smtClean="0"/>
              <a:t> One, 2015</a:t>
            </a:r>
            <a:endParaRPr lang="en-US" sz="1400" dirty="0"/>
          </a:p>
        </p:txBody>
      </p:sp>
      <p:pic>
        <p:nvPicPr>
          <p:cNvPr id="9" name="Picture 8"/>
          <p:cNvPicPr>
            <a:picLocks noChangeAspect="1"/>
          </p:cNvPicPr>
          <p:nvPr/>
        </p:nvPicPr>
        <p:blipFill>
          <a:blip r:embed="rId4"/>
          <a:stretch>
            <a:fillRect/>
          </a:stretch>
        </p:blipFill>
        <p:spPr>
          <a:xfrm>
            <a:off x="7715250" y="1130502"/>
            <a:ext cx="931336" cy="416841"/>
          </a:xfrm>
          <a:prstGeom prst="rect">
            <a:avLst/>
          </a:prstGeom>
        </p:spPr>
      </p:pic>
      <p:pic>
        <p:nvPicPr>
          <p:cNvPr id="10" name="Picture 9"/>
          <p:cNvPicPr>
            <a:picLocks noChangeAspect="1"/>
          </p:cNvPicPr>
          <p:nvPr/>
        </p:nvPicPr>
        <p:blipFill>
          <a:blip r:embed="rId5"/>
          <a:stretch>
            <a:fillRect/>
          </a:stretch>
        </p:blipFill>
        <p:spPr>
          <a:xfrm>
            <a:off x="7715250" y="1680750"/>
            <a:ext cx="425450" cy="425450"/>
          </a:xfrm>
          <a:prstGeom prst="rect">
            <a:avLst/>
          </a:prstGeom>
        </p:spPr>
      </p:pic>
      <p:sp>
        <p:nvSpPr>
          <p:cNvPr id="6" name="TextBox 5"/>
          <p:cNvSpPr txBox="1"/>
          <p:nvPr/>
        </p:nvSpPr>
        <p:spPr>
          <a:xfrm>
            <a:off x="8140700" y="1708099"/>
            <a:ext cx="593573" cy="276999"/>
          </a:xfrm>
          <a:prstGeom prst="rect">
            <a:avLst/>
          </a:prstGeom>
          <a:noFill/>
        </p:spPr>
        <p:txBody>
          <a:bodyPr wrap="square" rtlCol="0">
            <a:spAutoFit/>
          </a:bodyPr>
          <a:lstStyle/>
          <a:p>
            <a:r>
              <a:rPr lang="en-GB" sz="1200" dirty="0" smtClean="0"/>
              <a:t>ChEBI</a:t>
            </a:r>
            <a:endParaRPr lang="en-GB" sz="1200" dirty="0"/>
          </a:p>
        </p:txBody>
      </p:sp>
      <p:sp>
        <p:nvSpPr>
          <p:cNvPr id="7" name="TextBox 6"/>
          <p:cNvSpPr txBox="1"/>
          <p:nvPr/>
        </p:nvSpPr>
        <p:spPr>
          <a:xfrm>
            <a:off x="7366000" y="2324100"/>
            <a:ext cx="1625600" cy="923330"/>
          </a:xfrm>
          <a:prstGeom prst="rect">
            <a:avLst/>
          </a:prstGeom>
          <a:noFill/>
        </p:spPr>
        <p:txBody>
          <a:bodyPr wrap="square" rtlCol="0">
            <a:spAutoFit/>
          </a:bodyPr>
          <a:lstStyle/>
          <a:p>
            <a:r>
              <a:rPr lang="en-GB" dirty="0" smtClean="0"/>
              <a:t>Locally-low dimension</a:t>
            </a:r>
          </a:p>
          <a:p>
            <a:endParaRPr lang="en-GB" dirty="0"/>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5775132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23503" y="3087132"/>
            <a:ext cx="2920497" cy="3136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Integration of transcriptomics and metabolomics data</a:t>
            </a:r>
            <a:endParaRPr lang="en-US" dirty="0"/>
          </a:p>
        </p:txBody>
      </p:sp>
      <p:sp>
        <p:nvSpPr>
          <p:cNvPr id="2" name="Date Placeholder 1"/>
          <p:cNvSpPr>
            <a:spLocks noGrp="1"/>
          </p:cNvSpPr>
          <p:nvPr>
            <p:ph type="dt" sz="half" idx="10"/>
          </p:nvPr>
        </p:nvSpPr>
        <p:spPr/>
        <p:txBody>
          <a:bodyPr/>
          <a:lstStyle/>
          <a:p>
            <a:fld id="{918950DA-9236-47CB-8761-E82F26EEFD31}"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39</a:t>
            </a:fld>
            <a:endParaRPr lang="en-US"/>
          </a:p>
        </p:txBody>
      </p:sp>
      <p:sp>
        <p:nvSpPr>
          <p:cNvPr id="6" name="TextBox 5"/>
          <p:cNvSpPr txBox="1"/>
          <p:nvPr/>
        </p:nvSpPr>
        <p:spPr>
          <a:xfrm>
            <a:off x="190500" y="3113564"/>
            <a:ext cx="3124200" cy="2308324"/>
          </a:xfrm>
          <a:prstGeom prst="rect">
            <a:avLst/>
          </a:prstGeom>
          <a:noFill/>
        </p:spPr>
        <p:txBody>
          <a:bodyPr wrap="square" rtlCol="0">
            <a:spAutoFit/>
          </a:bodyPr>
          <a:lstStyle/>
          <a:p>
            <a:r>
              <a:rPr lang="en-US" b="1" dirty="0" smtClean="0"/>
              <a:t>Integrated pathways</a:t>
            </a:r>
          </a:p>
          <a:p>
            <a:endParaRPr lang="en-US" dirty="0"/>
          </a:p>
          <a:p>
            <a:r>
              <a:rPr lang="en-US" dirty="0" smtClean="0"/>
              <a:t>+ Easy to implement enrichment analysis</a:t>
            </a:r>
          </a:p>
          <a:p>
            <a:pPr marL="285750" indent="-285750">
              <a:buFontTx/>
              <a:buChar char="-"/>
            </a:pPr>
            <a:r>
              <a:rPr lang="en-US" dirty="0" smtClean="0"/>
              <a:t>Heterogeneity of pathway annotation</a:t>
            </a:r>
          </a:p>
          <a:p>
            <a:pPr marL="285750" indent="-285750">
              <a:buFontTx/>
              <a:buChar char="-"/>
            </a:pPr>
            <a:r>
              <a:rPr lang="en-US" dirty="0" smtClean="0"/>
              <a:t>Bias towards biochemical reactions</a:t>
            </a:r>
            <a:endParaRPr lang="en-US" dirty="0"/>
          </a:p>
        </p:txBody>
      </p:sp>
      <p:sp>
        <p:nvSpPr>
          <p:cNvPr id="11" name="TextBox 10"/>
          <p:cNvSpPr txBox="1"/>
          <p:nvPr/>
        </p:nvSpPr>
        <p:spPr>
          <a:xfrm>
            <a:off x="3225800" y="3087132"/>
            <a:ext cx="3149600" cy="3139321"/>
          </a:xfrm>
          <a:prstGeom prst="rect">
            <a:avLst/>
          </a:prstGeom>
          <a:noFill/>
        </p:spPr>
        <p:txBody>
          <a:bodyPr wrap="square" rtlCol="0">
            <a:spAutoFit/>
          </a:bodyPr>
          <a:lstStyle/>
          <a:p>
            <a:r>
              <a:rPr lang="en-US" b="1" dirty="0" smtClean="0"/>
              <a:t>Constrained Flux Balance</a:t>
            </a:r>
          </a:p>
          <a:p>
            <a:endParaRPr lang="en-US" dirty="0"/>
          </a:p>
          <a:p>
            <a:r>
              <a:rPr lang="en-US" dirty="0" smtClean="0"/>
              <a:t>+ Precise calculation of mass balance</a:t>
            </a:r>
          </a:p>
          <a:p>
            <a:pPr marL="285750" indent="-285750">
              <a:buFontTx/>
              <a:buChar char="-"/>
            </a:pPr>
            <a:r>
              <a:rPr lang="en-US" dirty="0" smtClean="0"/>
              <a:t>Depends on network consistency</a:t>
            </a:r>
          </a:p>
          <a:p>
            <a:pPr marL="285750" indent="-285750">
              <a:buFontTx/>
              <a:buChar char="-"/>
            </a:pPr>
            <a:r>
              <a:rPr lang="en-US" dirty="0" smtClean="0"/>
              <a:t>Bias towards biochemical reactions</a:t>
            </a:r>
          </a:p>
          <a:p>
            <a:pPr marL="285750" indent="-285750">
              <a:buFontTx/>
              <a:buChar char="-"/>
            </a:pPr>
            <a:r>
              <a:rPr lang="en-US" dirty="0" smtClean="0"/>
              <a:t>Bias towards well studied processes (with known kinetics)</a:t>
            </a:r>
            <a:endParaRPr lang="en-US" dirty="0"/>
          </a:p>
        </p:txBody>
      </p:sp>
      <p:sp>
        <p:nvSpPr>
          <p:cNvPr id="14" name="TextBox 13"/>
          <p:cNvSpPr txBox="1"/>
          <p:nvPr/>
        </p:nvSpPr>
        <p:spPr>
          <a:xfrm>
            <a:off x="6553200" y="3113564"/>
            <a:ext cx="2324100" cy="2308324"/>
          </a:xfrm>
          <a:prstGeom prst="rect">
            <a:avLst/>
          </a:prstGeom>
          <a:noFill/>
        </p:spPr>
        <p:txBody>
          <a:bodyPr wrap="square" rtlCol="0">
            <a:spAutoFit/>
          </a:bodyPr>
          <a:lstStyle/>
          <a:p>
            <a:r>
              <a:rPr lang="en-US" b="1" dirty="0" smtClean="0"/>
              <a:t>Multivariate Statistics</a:t>
            </a:r>
          </a:p>
          <a:p>
            <a:endParaRPr lang="en-US" dirty="0"/>
          </a:p>
          <a:p>
            <a:r>
              <a:rPr lang="en-US" dirty="0" smtClean="0"/>
              <a:t>+Associations between genes and metabolites</a:t>
            </a:r>
          </a:p>
          <a:p>
            <a:r>
              <a:rPr lang="en-US" dirty="0" smtClean="0"/>
              <a:t>- Requires large data sets of multiple conditions (e.g. dietary regimes, age, sex etc.) </a:t>
            </a:r>
            <a:endParaRPr lang="en-US" dirty="0"/>
          </a:p>
        </p:txBody>
      </p:sp>
      <p:sp>
        <p:nvSpPr>
          <p:cNvPr id="9" name="TextBox 8"/>
          <p:cNvSpPr txBox="1"/>
          <p:nvPr/>
        </p:nvSpPr>
        <p:spPr>
          <a:xfrm>
            <a:off x="7353300" y="1822966"/>
            <a:ext cx="990600" cy="369332"/>
          </a:xfrm>
          <a:prstGeom prst="rect">
            <a:avLst/>
          </a:prstGeom>
          <a:noFill/>
        </p:spPr>
        <p:txBody>
          <a:bodyPr wrap="square" rtlCol="0">
            <a:spAutoFit/>
          </a:bodyPr>
          <a:lstStyle/>
          <a:p>
            <a:r>
              <a:rPr lang="en-US" dirty="0"/>
              <a:t>p&gt;&gt;</a:t>
            </a:r>
            <a:r>
              <a:rPr lang="en-US" dirty="0" smtClean="0"/>
              <a:t>n</a:t>
            </a:r>
            <a:endParaRPr lang="en-US" dirty="0"/>
          </a:p>
        </p:txBody>
      </p:sp>
      <p:grpSp>
        <p:nvGrpSpPr>
          <p:cNvPr id="25" name="Group 24"/>
          <p:cNvGrpSpPr/>
          <p:nvPr/>
        </p:nvGrpSpPr>
        <p:grpSpPr>
          <a:xfrm>
            <a:off x="1788359" y="1007693"/>
            <a:ext cx="5164891" cy="1806526"/>
            <a:chOff x="1788359" y="1007693"/>
            <a:chExt cx="5164891" cy="1806526"/>
          </a:xfrm>
        </p:grpSpPr>
        <p:sp>
          <p:nvSpPr>
            <p:cNvPr id="26" name="TextBox 25"/>
            <p:cNvSpPr txBox="1"/>
            <p:nvPr/>
          </p:nvSpPr>
          <p:spPr>
            <a:xfrm>
              <a:off x="1788359" y="1288909"/>
              <a:ext cx="660400" cy="1200329"/>
            </a:xfrm>
            <a:prstGeom prst="rect">
              <a:avLst/>
            </a:prstGeom>
            <a:noFill/>
          </p:spPr>
          <p:txBody>
            <a:bodyPr wrap="square" rtlCol="0">
              <a:spAutoFit/>
            </a:bodyPr>
            <a:lstStyle/>
            <a:p>
              <a:r>
                <a:rPr lang="en-US" sz="7200" dirty="0" smtClean="0"/>
                <a:t>{</a:t>
              </a:r>
              <a:endParaRPr lang="en-US" sz="7200" dirty="0"/>
            </a:p>
          </p:txBody>
        </p:sp>
        <p:grpSp>
          <p:nvGrpSpPr>
            <p:cNvPr id="27" name="Group 26"/>
            <p:cNvGrpSpPr/>
            <p:nvPr/>
          </p:nvGrpSpPr>
          <p:grpSpPr>
            <a:xfrm>
              <a:off x="2494244" y="1007693"/>
              <a:ext cx="4459006" cy="1806526"/>
              <a:chOff x="2494244" y="1007693"/>
              <a:chExt cx="4459006" cy="1806526"/>
            </a:xfrm>
          </p:grpSpPr>
          <p:sp>
            <p:nvSpPr>
              <p:cNvPr id="28" name="TextBox 27"/>
              <p:cNvSpPr txBox="1"/>
              <p:nvPr/>
            </p:nvSpPr>
            <p:spPr>
              <a:xfrm>
                <a:off x="6153150" y="1263023"/>
                <a:ext cx="800100" cy="1200329"/>
              </a:xfrm>
              <a:prstGeom prst="rect">
                <a:avLst/>
              </a:prstGeom>
              <a:noFill/>
            </p:spPr>
            <p:txBody>
              <a:bodyPr wrap="square" rtlCol="0">
                <a:spAutoFit/>
              </a:bodyPr>
              <a:lstStyle/>
              <a:p>
                <a:r>
                  <a:rPr lang="en-US" sz="7200" dirty="0" smtClean="0"/>
                  <a:t>}</a:t>
                </a:r>
                <a:endParaRPr lang="en-US" sz="7200" dirty="0"/>
              </a:p>
            </p:txBody>
          </p:sp>
          <p:grpSp>
            <p:nvGrpSpPr>
              <p:cNvPr id="29" name="Grupa 22"/>
              <p:cNvGrpSpPr>
                <a:grpSpLocks/>
              </p:cNvGrpSpPr>
              <p:nvPr/>
            </p:nvGrpSpPr>
            <p:grpSpPr bwMode="auto">
              <a:xfrm>
                <a:off x="4143070" y="1007693"/>
                <a:ext cx="1876730" cy="1806526"/>
                <a:chOff x="5804297" y="4152775"/>
                <a:chExt cx="2152079" cy="2156545"/>
              </a:xfrm>
            </p:grpSpPr>
            <p:pic>
              <p:nvPicPr>
                <p:cNvPr id="41"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97" y="4152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upa 24"/>
                <p:cNvGrpSpPr>
                  <a:grpSpLocks/>
                </p:cNvGrpSpPr>
                <p:nvPr/>
              </p:nvGrpSpPr>
              <p:grpSpPr bwMode="auto">
                <a:xfrm>
                  <a:off x="5956697" y="4305175"/>
                  <a:ext cx="1999679" cy="2004145"/>
                  <a:chOff x="5956697" y="4305175"/>
                  <a:chExt cx="1999679" cy="2004145"/>
                </a:xfrm>
              </p:grpSpPr>
              <p:pic>
                <p:nvPicPr>
                  <p:cNvPr id="43"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697" y="4305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097" y="4457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497" y="46099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897" y="47623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97" y="49147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697" y="50671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097" y="5219575"/>
                    <a:ext cx="1085279" cy="1089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0" name="Grupa 32"/>
              <p:cNvGrpSpPr>
                <a:grpSpLocks/>
              </p:cNvGrpSpPr>
              <p:nvPr/>
            </p:nvGrpSpPr>
            <p:grpSpPr bwMode="auto">
              <a:xfrm>
                <a:off x="2494244" y="1123399"/>
                <a:ext cx="1405772" cy="1502172"/>
                <a:chOff x="4510498" y="4704097"/>
                <a:chExt cx="2522870" cy="1922135"/>
              </a:xfrm>
            </p:grpSpPr>
            <p:grpSp>
              <p:nvGrpSpPr>
                <p:cNvPr id="31" name="Grupa 33"/>
                <p:cNvGrpSpPr>
                  <a:grpSpLocks/>
                </p:cNvGrpSpPr>
                <p:nvPr/>
              </p:nvGrpSpPr>
              <p:grpSpPr bwMode="auto">
                <a:xfrm>
                  <a:off x="4510498" y="4704097"/>
                  <a:ext cx="2370470" cy="1769735"/>
                  <a:chOff x="4510498" y="4704097"/>
                  <a:chExt cx="2370470" cy="176973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498" y="4704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98" y="4856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98" y="5008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98" y="5161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098" y="53136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498" y="54660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98" y="56184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298" y="57708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698" y="5923297"/>
                  <a:ext cx="1303670" cy="70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3424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Locally-low dimension</a:t>
            </a:r>
          </a:p>
          <a:p>
            <a:endParaRPr lang="en-GB" sz="2600" dirty="0">
              <a:solidFill>
                <a:schemeClr val="bg1"/>
              </a:solidFill>
            </a:endParaRPr>
          </a:p>
        </p:txBody>
      </p:sp>
      <p:sp>
        <p:nvSpPr>
          <p:cNvPr id="5" name="Slide Number Placeholder 4"/>
          <p:cNvSpPr>
            <a:spLocks noGrp="1"/>
          </p:cNvSpPr>
          <p:nvPr>
            <p:ph type="sldNum" sz="quarter" idx="12"/>
          </p:nvPr>
        </p:nvSpPr>
        <p:spPr/>
        <p:txBody>
          <a:bodyPr/>
          <a:lstStyle/>
          <a:p>
            <a:fld id="{4B6C3A51-3C17-0249-9ECC-FA6C0DA4621B}" type="slidenum">
              <a:rPr lang="en-US" smtClean="0"/>
              <a:t>40</a:t>
            </a:fld>
            <a:endParaRPr lang="en-US"/>
          </a:p>
        </p:txBody>
      </p:sp>
      <p:sp>
        <p:nvSpPr>
          <p:cNvPr id="2" name="TextBox 1"/>
          <p:cNvSpPr txBox="1"/>
          <p:nvPr/>
        </p:nvSpPr>
        <p:spPr>
          <a:xfrm>
            <a:off x="366183" y="1054100"/>
            <a:ext cx="2095500" cy="1200329"/>
          </a:xfrm>
          <a:prstGeom prst="rect">
            <a:avLst/>
          </a:prstGeom>
          <a:solidFill>
            <a:schemeClr val="bg2">
              <a:lumMod val="75000"/>
            </a:schemeClr>
          </a:solidFill>
        </p:spPr>
        <p:txBody>
          <a:bodyPr wrap="square" rtlCol="0">
            <a:spAutoFit/>
          </a:bodyPr>
          <a:lstStyle/>
          <a:p>
            <a:r>
              <a:rPr lang="en-GB" dirty="0" smtClean="0"/>
              <a:t>Small molecule clustering in ChEBI ontology and by fingerprints</a:t>
            </a:r>
            <a:endParaRPr lang="en-GB" dirty="0"/>
          </a:p>
        </p:txBody>
      </p:sp>
      <p:sp>
        <p:nvSpPr>
          <p:cNvPr id="4" name="TextBox 3"/>
          <p:cNvSpPr txBox="1"/>
          <p:nvPr/>
        </p:nvSpPr>
        <p:spPr>
          <a:xfrm>
            <a:off x="2908300" y="1054100"/>
            <a:ext cx="1460500" cy="1200329"/>
          </a:xfrm>
          <a:prstGeom prst="rect">
            <a:avLst/>
          </a:prstGeom>
          <a:solidFill>
            <a:srgbClr val="C4BD97"/>
          </a:solidFill>
        </p:spPr>
        <p:txBody>
          <a:bodyPr wrap="square" rtlCol="0">
            <a:spAutoFit/>
          </a:bodyPr>
          <a:lstStyle/>
          <a:p>
            <a:r>
              <a:rPr lang="en-GB" dirty="0" smtClean="0"/>
              <a:t>Clusters centroids: </a:t>
            </a:r>
            <a:r>
              <a:rPr lang="en-GB" dirty="0" err="1" smtClean="0"/>
              <a:t>subnetwork</a:t>
            </a:r>
            <a:r>
              <a:rPr lang="en-GB" dirty="0" smtClean="0"/>
              <a:t> seeds</a:t>
            </a:r>
            <a:endParaRPr lang="en-GB" dirty="0"/>
          </a:p>
        </p:txBody>
      </p:sp>
      <p:sp>
        <p:nvSpPr>
          <p:cNvPr id="9" name="TextBox 8"/>
          <p:cNvSpPr txBox="1"/>
          <p:nvPr/>
        </p:nvSpPr>
        <p:spPr>
          <a:xfrm>
            <a:off x="4775200" y="1054100"/>
            <a:ext cx="1689100" cy="923330"/>
          </a:xfrm>
          <a:prstGeom prst="rect">
            <a:avLst/>
          </a:prstGeom>
          <a:solidFill>
            <a:srgbClr val="C4BD97"/>
          </a:solidFill>
        </p:spPr>
        <p:txBody>
          <a:bodyPr wrap="square" rtlCol="0">
            <a:spAutoFit/>
          </a:bodyPr>
          <a:lstStyle/>
          <a:p>
            <a:r>
              <a:rPr lang="en-GB" dirty="0" smtClean="0"/>
              <a:t>Genes/proteins in canonical pathways </a:t>
            </a:r>
            <a:endParaRPr lang="en-GB" dirty="0"/>
          </a:p>
        </p:txBody>
      </p:sp>
      <p:sp>
        <p:nvSpPr>
          <p:cNvPr id="10" name="TextBox 9"/>
          <p:cNvSpPr txBox="1"/>
          <p:nvPr/>
        </p:nvSpPr>
        <p:spPr>
          <a:xfrm>
            <a:off x="6927850" y="1054100"/>
            <a:ext cx="1574800" cy="923330"/>
          </a:xfrm>
          <a:prstGeom prst="rect">
            <a:avLst/>
          </a:prstGeom>
          <a:solidFill>
            <a:srgbClr val="C4BD97"/>
          </a:solidFill>
        </p:spPr>
        <p:txBody>
          <a:bodyPr wrap="square" rtlCol="0">
            <a:spAutoFit/>
          </a:bodyPr>
          <a:lstStyle/>
          <a:p>
            <a:r>
              <a:rPr lang="en-GB" dirty="0" smtClean="0"/>
              <a:t>Predicted and validated PPI Interactions </a:t>
            </a:r>
            <a:endParaRPr lang="en-GB" dirty="0"/>
          </a:p>
        </p:txBody>
      </p:sp>
      <p:sp>
        <p:nvSpPr>
          <p:cNvPr id="15" name="Notched Right Arrow 14"/>
          <p:cNvSpPr/>
          <p:nvPr/>
        </p:nvSpPr>
        <p:spPr>
          <a:xfrm>
            <a:off x="25527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1" name="Notched Right Arrow 30"/>
          <p:cNvSpPr/>
          <p:nvPr/>
        </p:nvSpPr>
        <p:spPr>
          <a:xfrm>
            <a:off x="65532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Notched Right Arrow 31"/>
          <p:cNvSpPr/>
          <p:nvPr/>
        </p:nvSpPr>
        <p:spPr>
          <a:xfrm>
            <a:off x="4470400" y="1574800"/>
            <a:ext cx="266700" cy="177800"/>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TextBox 15"/>
          <p:cNvSpPr txBox="1"/>
          <p:nvPr/>
        </p:nvSpPr>
        <p:spPr>
          <a:xfrm>
            <a:off x="6216650" y="2069763"/>
            <a:ext cx="1206500" cy="369332"/>
          </a:xfrm>
          <a:prstGeom prst="rect">
            <a:avLst/>
          </a:prstGeom>
          <a:noFill/>
        </p:spPr>
        <p:txBody>
          <a:bodyPr wrap="square" rtlCol="0">
            <a:spAutoFit/>
          </a:bodyPr>
          <a:lstStyle/>
          <a:p>
            <a:r>
              <a:rPr lang="en-GB" b="1" dirty="0" smtClean="0"/>
              <a:t>GROUPS</a:t>
            </a:r>
            <a:endParaRPr lang="en-GB" b="1" dirty="0"/>
          </a:p>
        </p:txBody>
      </p:sp>
      <p:sp>
        <p:nvSpPr>
          <p:cNvPr id="17" name="TextBox 16"/>
          <p:cNvSpPr txBox="1"/>
          <p:nvPr/>
        </p:nvSpPr>
        <p:spPr>
          <a:xfrm>
            <a:off x="723900" y="3238500"/>
            <a:ext cx="6699250" cy="1477328"/>
          </a:xfrm>
          <a:prstGeom prst="rect">
            <a:avLst/>
          </a:prstGeom>
          <a:noFill/>
        </p:spPr>
        <p:txBody>
          <a:bodyPr wrap="square" rtlCol="0">
            <a:spAutoFit/>
          </a:bodyPr>
          <a:lstStyle/>
          <a:p>
            <a:r>
              <a:rPr lang="en-GB" dirty="0" smtClean="0"/>
              <a:t>Current work</a:t>
            </a:r>
            <a:endParaRPr lang="en-GB" dirty="0"/>
          </a:p>
          <a:p>
            <a:pPr marL="285750" indent="-285750">
              <a:buFont typeface="Arial"/>
              <a:buChar char="•"/>
            </a:pPr>
            <a:endParaRPr lang="en-GB" dirty="0" smtClean="0"/>
          </a:p>
          <a:p>
            <a:pPr marL="285750" indent="-285750">
              <a:buFont typeface="Arial"/>
              <a:buChar char="•"/>
            </a:pPr>
            <a:r>
              <a:rPr lang="en-GB" dirty="0" smtClean="0"/>
              <a:t>Bioconductor package</a:t>
            </a:r>
            <a:endParaRPr lang="en-GB" dirty="0"/>
          </a:p>
          <a:p>
            <a:pPr marL="285750" indent="-285750">
              <a:buFont typeface="Arial"/>
              <a:buChar char="•"/>
            </a:pPr>
            <a:r>
              <a:rPr lang="en-GB" dirty="0" smtClean="0"/>
              <a:t>Improvement of MCS calculations</a:t>
            </a:r>
          </a:p>
          <a:p>
            <a:pPr marL="285750" indent="-285750">
              <a:buFont typeface="Arial"/>
              <a:buChar char="•"/>
            </a:pPr>
            <a:r>
              <a:rPr lang="en-GB" dirty="0" smtClean="0"/>
              <a:t>Gap filling in metabolic models</a:t>
            </a:r>
            <a:endParaRPr lang="en-GB" dirty="0"/>
          </a:p>
        </p:txBody>
      </p:sp>
      <p:sp>
        <p:nvSpPr>
          <p:cNvPr id="6" name="Date Placeholder 5"/>
          <p:cNvSpPr>
            <a:spLocks noGrp="1"/>
          </p:cNvSpPr>
          <p:nvPr>
            <p:ph type="dt" sz="half" idx="10"/>
          </p:nvPr>
        </p:nvSpPr>
        <p:spPr/>
        <p:txBody>
          <a:bodyPr/>
          <a:lstStyle/>
          <a:p>
            <a:fld id="{B26A1EE8-316D-40C1-8BDA-FCC6FA2FC85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28820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897" y="1134524"/>
            <a:ext cx="793750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dirty="0" smtClean="0"/>
              <a:t>Powerful tool to visualise high-dimensional data</a:t>
            </a:r>
          </a:p>
          <a:p>
            <a:pPr marL="285750" indent="-285750">
              <a:lnSpc>
                <a:spcPct val="150000"/>
              </a:lnSpc>
              <a:buFont typeface="Arial" panose="020B0604020202020204" pitchFamily="34" charset="0"/>
              <a:buChar char="•"/>
            </a:pPr>
            <a:r>
              <a:rPr lang="en-GB" sz="1800" dirty="0" smtClean="0"/>
              <a:t>Shows quantified difference among observations </a:t>
            </a:r>
          </a:p>
          <a:p>
            <a:pPr marL="285750" indent="-285750">
              <a:lnSpc>
                <a:spcPct val="150000"/>
              </a:lnSpc>
              <a:buFont typeface="Arial" panose="020B0604020202020204" pitchFamily="34" charset="0"/>
              <a:buChar char="•"/>
            </a:pPr>
            <a:r>
              <a:rPr lang="en-GB" sz="1800" dirty="0" smtClean="0"/>
              <a:t>Used to asses data quality and discover relationship between data points</a:t>
            </a:r>
          </a:p>
        </p:txBody>
      </p:sp>
      <p:pic>
        <p:nvPicPr>
          <p:cNvPr id="7" name="Picture 6"/>
          <p:cNvPicPr>
            <a:picLocks noChangeAspect="1"/>
          </p:cNvPicPr>
          <p:nvPr/>
        </p:nvPicPr>
        <p:blipFill rotWithShape="1">
          <a:blip r:embed="rId2"/>
          <a:srcRect t="6951" r="17920" b="4978"/>
          <a:stretch/>
        </p:blipFill>
        <p:spPr>
          <a:xfrm>
            <a:off x="5600700" y="3063470"/>
            <a:ext cx="3543300" cy="2851445"/>
          </a:xfrm>
          <a:prstGeom prst="rect">
            <a:avLst/>
          </a:prstGeom>
        </p:spPr>
      </p:pic>
      <p:pic>
        <p:nvPicPr>
          <p:cNvPr id="4" name="Picture 3"/>
          <p:cNvPicPr>
            <a:picLocks noChangeAspect="1"/>
          </p:cNvPicPr>
          <p:nvPr/>
        </p:nvPicPr>
        <p:blipFill>
          <a:blip r:embed="rId3"/>
          <a:stretch>
            <a:fillRect/>
          </a:stretch>
        </p:blipFill>
        <p:spPr>
          <a:xfrm>
            <a:off x="342897" y="2715794"/>
            <a:ext cx="5308599" cy="1900389"/>
          </a:xfrm>
          <a:prstGeom prst="rect">
            <a:avLst/>
          </a:prstGeom>
        </p:spPr>
      </p:pic>
      <p:sp>
        <p:nvSpPr>
          <p:cNvPr id="2" name="Date Placeholder 1"/>
          <p:cNvSpPr>
            <a:spLocks noGrp="1"/>
          </p:cNvSpPr>
          <p:nvPr>
            <p:ph type="dt" sz="half" idx="10"/>
          </p:nvPr>
        </p:nvSpPr>
        <p:spPr/>
        <p:txBody>
          <a:bodyPr/>
          <a:lstStyle/>
          <a:p>
            <a:fld id="{24412C05-9D98-4A07-94CA-B3C410050F5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5</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1130684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600" b="1" dirty="0" smtClean="0">
                <a:solidFill>
                  <a:schemeClr val="bg1"/>
                </a:solidFill>
                <a:cs typeface="Gill Sans" charset="0"/>
              </a:rPr>
              <a:t>Comparison with randomized groups</a:t>
            </a:r>
          </a:p>
          <a:p>
            <a:endParaRPr lang="en-GB" sz="2600" dirty="0">
              <a:solidFill>
                <a:schemeClr val="bg1"/>
              </a:solidFill>
            </a:endParaRPr>
          </a:p>
        </p:txBody>
      </p:sp>
      <p:sp>
        <p:nvSpPr>
          <p:cNvPr id="2" name="Date Placeholder 1"/>
          <p:cNvSpPr>
            <a:spLocks noGrp="1"/>
          </p:cNvSpPr>
          <p:nvPr>
            <p:ph type="dt" sz="half" idx="10"/>
          </p:nvPr>
        </p:nvSpPr>
        <p:spPr/>
        <p:txBody>
          <a:bodyPr/>
          <a:lstStyle/>
          <a:p>
            <a:fld id="{585348B0-1B46-41D3-9EB4-D5CD4205DDBD}"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41</a:t>
            </a:fld>
            <a:endParaRPr lang="en-US"/>
          </a:p>
        </p:txBody>
      </p:sp>
      <p:pic>
        <p:nvPicPr>
          <p:cNvPr id="6" name="Picture 5" descr="Figure3.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475" y="675822"/>
            <a:ext cx="4327525" cy="6182178"/>
          </a:xfrm>
          <a:prstGeom prst="rect">
            <a:avLst/>
          </a:prstGeom>
        </p:spPr>
      </p:pic>
      <p:sp>
        <p:nvSpPr>
          <p:cNvPr id="4" name="Rectangle 3"/>
          <p:cNvSpPr/>
          <p:nvPr/>
        </p:nvSpPr>
        <p:spPr>
          <a:xfrm>
            <a:off x="366183" y="1707634"/>
            <a:ext cx="4062460" cy="1938992"/>
          </a:xfrm>
          <a:prstGeom prst="rect">
            <a:avLst/>
          </a:prstGeom>
        </p:spPr>
        <p:txBody>
          <a:bodyPr wrap="square">
            <a:spAutoFit/>
          </a:bodyPr>
          <a:lstStyle/>
          <a:p>
            <a:r>
              <a:rPr lang="en-US" sz="2000" dirty="0"/>
              <a:t>4 groups vs. undivided data </a:t>
            </a:r>
            <a:r>
              <a:rPr lang="en-US" sz="2000" dirty="0" smtClean="0"/>
              <a:t>set</a:t>
            </a:r>
          </a:p>
          <a:p>
            <a:endParaRPr lang="en-US" sz="2000" dirty="0"/>
          </a:p>
          <a:p>
            <a:r>
              <a:rPr lang="en-US" sz="2000" dirty="0" smtClean="0"/>
              <a:t>In both CCA and PLS results functional groups are significantly different than </a:t>
            </a:r>
            <a:r>
              <a:rPr lang="en-US" sz="2000" dirty="0" err="1" smtClean="0"/>
              <a:t>randomised</a:t>
            </a:r>
            <a:r>
              <a:rPr lang="en-US" sz="2000" dirty="0" smtClean="0"/>
              <a:t> groups one-sample t-test p&lt;0.05</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4243882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Groups vs. complete data</a:t>
            </a:r>
          </a:p>
          <a:p>
            <a:endParaRPr lang="en-GB" dirty="0">
              <a:solidFill>
                <a:schemeClr val="bg1"/>
              </a:solidFill>
            </a:endParaRPr>
          </a:p>
        </p:txBody>
      </p:sp>
      <p:sp>
        <p:nvSpPr>
          <p:cNvPr id="2" name="Date Placeholder 1"/>
          <p:cNvSpPr>
            <a:spLocks noGrp="1"/>
          </p:cNvSpPr>
          <p:nvPr>
            <p:ph type="dt" sz="half" idx="10"/>
          </p:nvPr>
        </p:nvSpPr>
        <p:spPr/>
        <p:txBody>
          <a:bodyPr/>
          <a:lstStyle/>
          <a:p>
            <a:fld id="{01C9EC74-D137-47E5-B7CB-7E3EDCF2A983}" type="datetime1">
              <a:rPr lang="en-GB" smtClean="0"/>
              <a:t>26/01/2017</a:t>
            </a:fld>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42</a:t>
            </a:fld>
            <a:endParaRPr lang="en-US"/>
          </a:p>
        </p:txBody>
      </p:sp>
      <p:grpSp>
        <p:nvGrpSpPr>
          <p:cNvPr id="7" name="Group 6"/>
          <p:cNvGrpSpPr/>
          <p:nvPr/>
        </p:nvGrpSpPr>
        <p:grpSpPr>
          <a:xfrm>
            <a:off x="457200" y="1190417"/>
            <a:ext cx="7518400" cy="2594183"/>
            <a:chOff x="457200" y="1190417"/>
            <a:chExt cx="7518400" cy="2594183"/>
          </a:xfrm>
        </p:grpSpPr>
        <p:pic>
          <p:nvPicPr>
            <p:cNvPr id="9" name="Picture 8"/>
            <p:cNvPicPr>
              <a:picLocks noChangeAspect="1"/>
            </p:cNvPicPr>
            <p:nvPr/>
          </p:nvPicPr>
          <p:blipFill rotWithShape="1">
            <a:blip r:embed="rId4"/>
            <a:srcRect l="2133" t="3627" r="1706" b="32719"/>
            <a:stretch/>
          </p:blipFill>
          <p:spPr>
            <a:xfrm>
              <a:off x="457200" y="1190417"/>
              <a:ext cx="7137400" cy="2594183"/>
            </a:xfrm>
            <a:prstGeom prst="rect">
              <a:avLst/>
            </a:prstGeom>
          </p:spPr>
        </p:pic>
        <p:sp>
          <p:nvSpPr>
            <p:cNvPr id="10" name="Rectangle 9"/>
            <p:cNvSpPr/>
            <p:nvPr/>
          </p:nvSpPr>
          <p:spPr>
            <a:xfrm>
              <a:off x="1917700" y="16510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11" name="Rectangle 10"/>
            <p:cNvSpPr/>
            <p:nvPr/>
          </p:nvSpPr>
          <p:spPr>
            <a:xfrm>
              <a:off x="1917700" y="2844800"/>
              <a:ext cx="6057900" cy="711200"/>
            </a:xfrm>
            <a:prstGeom prst="rect">
              <a:avLst/>
            </a:prstGeom>
            <a:noFill/>
            <a:ln w="38100" cmpd="sng">
              <a:solidFill>
                <a:srgbClr val="FF00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4">
                    <a:lumMod val="40000"/>
                    <a:lumOff val="60000"/>
                  </a:schemeClr>
                </a:solidFill>
              </a:endParaRPr>
            </a:p>
          </p:txBody>
        </p:sp>
      </p:grpSp>
      <p:sp>
        <p:nvSpPr>
          <p:cNvPr id="12" name="Rectangle 11"/>
          <p:cNvSpPr/>
          <p:nvPr/>
        </p:nvSpPr>
        <p:spPr>
          <a:xfrm>
            <a:off x="330200" y="4608771"/>
            <a:ext cx="8191500" cy="1631216"/>
          </a:xfrm>
          <a:prstGeom prst="rect">
            <a:avLst/>
          </a:prstGeom>
        </p:spPr>
        <p:txBody>
          <a:bodyPr wrap="square">
            <a:spAutoFit/>
          </a:bodyPr>
          <a:lstStyle/>
          <a:p>
            <a:r>
              <a:rPr lang="en-GB" sz="2000" dirty="0" smtClean="0"/>
              <a:t>CCA of </a:t>
            </a:r>
            <a:r>
              <a:rPr lang="en-GB" sz="2000" dirty="0"/>
              <a:t>murine </a:t>
            </a:r>
            <a:r>
              <a:rPr lang="en-GB" sz="2000" dirty="0" smtClean="0"/>
              <a:t>data.  </a:t>
            </a:r>
            <a:r>
              <a:rPr lang="en-GB" sz="2000" dirty="0"/>
              <a:t>Canonical variables and p-values are calculated within functional groups (group 1-3), remaining variables (group 4) and for </a:t>
            </a:r>
            <a:r>
              <a:rPr lang="en-GB" sz="2000" dirty="0" smtClean="0"/>
              <a:t>undivided </a:t>
            </a:r>
            <a:r>
              <a:rPr lang="en-GB" sz="2000" dirty="0"/>
              <a:t>data set. X – transcriptomics data; Y-lipidomics data; all – total number of variables; r0.7 – number variables after rejection of variables correlated on the 0.7 level </a:t>
            </a:r>
            <a:endParaRPr lang="en-US" sz="2000" dirty="0"/>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1799362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53389-E4F8-4D46-8D90-AE15BBDD88E2}"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43</a:t>
            </a:fld>
            <a:endParaRPr lang="en-US"/>
          </a:p>
        </p:txBody>
      </p:sp>
      <p:pic>
        <p:nvPicPr>
          <p:cNvPr id="5" name="Picture 4" descr="Figure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41" y="850899"/>
            <a:ext cx="4609984" cy="415987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004012486"/>
              </p:ext>
            </p:extLst>
          </p:nvPr>
        </p:nvGraphicFramePr>
        <p:xfrm>
          <a:off x="5409123" y="691525"/>
          <a:ext cx="6485504" cy="3124200"/>
        </p:xfrm>
        <a:graphic>
          <a:graphicData uri="http://schemas.openxmlformats.org/presentationml/2006/ole">
            <mc:AlternateContent xmlns:mc="http://schemas.openxmlformats.org/markup-compatibility/2006">
              <mc:Choice xmlns:v="urn:schemas-microsoft-com:vml" Requires="v">
                <p:oleObj spid="_x0000_s13405" name="Document" r:id="rId4" imgW="5905500" imgH="2844800" progId="Word.Document.12">
                  <p:embed/>
                </p:oleObj>
              </mc:Choice>
              <mc:Fallback>
                <p:oleObj name="Document" r:id="rId4" imgW="5905500" imgH="2844800" progId="Word.Document.12">
                  <p:embed/>
                  <p:pic>
                    <p:nvPicPr>
                      <p:cNvPr id="0" name=""/>
                      <p:cNvPicPr/>
                      <p:nvPr/>
                    </p:nvPicPr>
                    <p:blipFill>
                      <a:blip r:embed="rId5"/>
                      <a:stretch>
                        <a:fillRect/>
                      </a:stretch>
                    </p:blipFill>
                    <p:spPr>
                      <a:xfrm>
                        <a:off x="5409123" y="691525"/>
                        <a:ext cx="6485504" cy="3124200"/>
                      </a:xfrm>
                      <a:prstGeom prst="rect">
                        <a:avLst/>
                      </a:prstGeom>
                    </p:spPr>
                  </p:pic>
                </p:oleObj>
              </mc:Fallback>
            </mc:AlternateContent>
          </a:graphicData>
        </a:graphic>
      </p:graphicFrame>
      <p:sp>
        <p:nvSpPr>
          <p:cNvPr id="7" name="Rectangle 6"/>
          <p:cNvSpPr/>
          <p:nvPr/>
        </p:nvSpPr>
        <p:spPr>
          <a:xfrm>
            <a:off x="4822825" y="4371190"/>
            <a:ext cx="4197350" cy="1754327"/>
          </a:xfrm>
          <a:prstGeom prst="rect">
            <a:avLst/>
          </a:prstGeom>
        </p:spPr>
        <p:txBody>
          <a:bodyPr wrap="square">
            <a:spAutoFit/>
          </a:bodyPr>
          <a:lstStyle/>
          <a:p>
            <a:r>
              <a:rPr lang="en-GB" dirty="0" smtClean="0"/>
              <a:t>Metabolism </a:t>
            </a:r>
            <a:r>
              <a:rPr lang="en-GB" dirty="0"/>
              <a:t>of lipids and </a:t>
            </a:r>
            <a:r>
              <a:rPr lang="en-GB" dirty="0" smtClean="0"/>
              <a:t>lipoproteins</a:t>
            </a:r>
          </a:p>
          <a:p>
            <a:r>
              <a:rPr lang="en-GB" dirty="0" smtClean="0">
                <a:solidFill>
                  <a:srgbClr val="0000FF"/>
                </a:solidFill>
              </a:rPr>
              <a:t>Defective </a:t>
            </a:r>
            <a:r>
              <a:rPr lang="en-GB" dirty="0">
                <a:solidFill>
                  <a:srgbClr val="0000FF"/>
                </a:solidFill>
              </a:rPr>
              <a:t>CYP24A1 </a:t>
            </a:r>
            <a:r>
              <a:rPr lang="en-GB" dirty="0" smtClean="0">
                <a:solidFill>
                  <a:srgbClr val="0000FF"/>
                </a:solidFill>
              </a:rPr>
              <a:t>causes </a:t>
            </a:r>
            <a:r>
              <a:rPr lang="en-GB" dirty="0" err="1" smtClean="0">
                <a:solidFill>
                  <a:srgbClr val="0000FF"/>
                </a:solidFill>
              </a:rPr>
              <a:t>Hypercalcemia</a:t>
            </a:r>
            <a:endParaRPr lang="en-GB" dirty="0">
              <a:solidFill>
                <a:srgbClr val="0000FF"/>
              </a:solidFill>
            </a:endParaRPr>
          </a:p>
          <a:p>
            <a:r>
              <a:rPr lang="en-GB" dirty="0" smtClean="0"/>
              <a:t>GABA synthesis</a:t>
            </a:r>
          </a:p>
          <a:p>
            <a:r>
              <a:rPr lang="en-GB" dirty="0" smtClean="0">
                <a:solidFill>
                  <a:srgbClr val="0000FF"/>
                </a:solidFill>
              </a:rPr>
              <a:t>Import </a:t>
            </a:r>
            <a:r>
              <a:rPr lang="en-GB" dirty="0">
                <a:solidFill>
                  <a:srgbClr val="0000FF"/>
                </a:solidFill>
              </a:rPr>
              <a:t>of </a:t>
            </a:r>
            <a:r>
              <a:rPr lang="en-GB" dirty="0" err="1">
                <a:solidFill>
                  <a:srgbClr val="0000FF"/>
                </a:solidFill>
              </a:rPr>
              <a:t>palmitoyl</a:t>
            </a:r>
            <a:r>
              <a:rPr lang="en-GB" dirty="0">
                <a:solidFill>
                  <a:srgbClr val="0000FF"/>
                </a:solidFill>
              </a:rPr>
              <a:t>-CoA into the mitochondrial </a:t>
            </a:r>
            <a:r>
              <a:rPr lang="en-GB" dirty="0" smtClean="0">
                <a:solidFill>
                  <a:srgbClr val="0000FF"/>
                </a:solidFill>
              </a:rPr>
              <a:t>matrix</a:t>
            </a:r>
            <a:endParaRPr lang="en-GB" dirty="0">
              <a:solidFill>
                <a:srgbClr val="0000FF"/>
              </a:solidFill>
            </a:endParaRPr>
          </a:p>
          <a:p>
            <a:r>
              <a:rPr lang="en-GB" dirty="0" smtClean="0"/>
              <a:t>PPARA </a:t>
            </a:r>
            <a:r>
              <a:rPr lang="en-GB" dirty="0"/>
              <a:t>activates gene </a:t>
            </a:r>
            <a:r>
              <a:rPr lang="en-GB" dirty="0" smtClean="0"/>
              <a:t>expression</a:t>
            </a:r>
            <a:endParaRPr lang="en-GB" dirty="0"/>
          </a:p>
        </p:txBody>
      </p:sp>
      <p:sp>
        <p:nvSpPr>
          <p:cNvPr id="8" name="TextBox 7"/>
          <p:cNvSpPr txBox="1"/>
          <p:nvPr/>
        </p:nvSpPr>
        <p:spPr>
          <a:xfrm>
            <a:off x="4822825" y="3762958"/>
            <a:ext cx="3587750" cy="646331"/>
          </a:xfrm>
          <a:prstGeom prst="rect">
            <a:avLst/>
          </a:prstGeom>
          <a:noFill/>
        </p:spPr>
        <p:txBody>
          <a:bodyPr wrap="square" rtlCol="0">
            <a:spAutoFit/>
          </a:bodyPr>
          <a:lstStyle/>
          <a:p>
            <a:r>
              <a:rPr lang="en-US" dirty="0" smtClean="0">
                <a:solidFill>
                  <a:srgbClr val="FF0000"/>
                </a:solidFill>
              </a:rPr>
              <a:t>No significant pathways in not divided data set </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524323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Penalised logistic regression using networks</a:t>
            </a:r>
            <a:endParaRPr lang="en-GB" dirty="0"/>
          </a:p>
        </p:txBody>
      </p:sp>
      <p:sp>
        <p:nvSpPr>
          <p:cNvPr id="3" name="Text Placeholder 2"/>
          <p:cNvSpPr>
            <a:spLocks noGrp="1"/>
          </p:cNvSpPr>
          <p:nvPr>
            <p:ph type="body" idx="1"/>
          </p:nvPr>
        </p:nvSpPr>
        <p:spPr/>
        <p:txBody>
          <a:bodyPr/>
          <a:lstStyle/>
          <a:p>
            <a:r>
              <a:rPr lang="en-GB" dirty="0" smtClean="0"/>
              <a:t>Part VI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44</a:t>
            </a:fld>
            <a:endParaRPr lang="en-US"/>
          </a:p>
        </p:txBody>
      </p:sp>
    </p:spTree>
    <p:extLst>
      <p:ext uri="{BB962C8B-B14F-4D97-AF65-F5344CB8AC3E}">
        <p14:creationId xmlns:p14="http://schemas.microsoft.com/office/powerpoint/2010/main" val="655545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45</a:t>
            </a:fld>
            <a:endParaRPr lang="en-US"/>
          </a:p>
        </p:txBody>
      </p:sp>
      <p:sp>
        <p:nvSpPr>
          <p:cNvPr id="5" name="Rounded Rectangle 4"/>
          <p:cNvSpPr/>
          <p:nvPr/>
        </p:nvSpPr>
        <p:spPr>
          <a:xfrm>
            <a:off x="6914046" y="4523436"/>
            <a:ext cx="1987549" cy="849052"/>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Prediction</a:t>
            </a:r>
            <a:endParaRPr lang="en-GB" sz="1600" dirty="0">
              <a:solidFill>
                <a:srgbClr val="000000"/>
              </a:solidFill>
              <a:effectLst/>
            </a:endParaRPr>
          </a:p>
        </p:txBody>
      </p:sp>
      <p:sp>
        <p:nvSpPr>
          <p:cNvPr id="6" name="Right Arrow 5"/>
          <p:cNvSpPr/>
          <p:nvPr/>
        </p:nvSpPr>
        <p:spPr>
          <a:xfrm>
            <a:off x="41598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Right Arrow 6"/>
          <p:cNvSpPr/>
          <p:nvPr/>
        </p:nvSpPr>
        <p:spPr>
          <a:xfrm rot="5400000">
            <a:off x="7714678" y="3964402"/>
            <a:ext cx="446188"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grpSp>
        <p:nvGrpSpPr>
          <p:cNvPr id="8" name="Group 7"/>
          <p:cNvGrpSpPr/>
          <p:nvPr/>
        </p:nvGrpSpPr>
        <p:grpSpPr>
          <a:xfrm>
            <a:off x="80069" y="1593620"/>
            <a:ext cx="4079764" cy="2363943"/>
            <a:chOff x="111236" y="1260164"/>
            <a:chExt cx="4403847" cy="2613049"/>
          </a:xfrm>
        </p:grpSpPr>
        <p:sp>
          <p:nvSpPr>
            <p:cNvPr id="9" name="TextBox 8"/>
            <p:cNvSpPr txBox="1"/>
            <p:nvPr/>
          </p:nvSpPr>
          <p:spPr>
            <a:xfrm>
              <a:off x="1987065" y="3521385"/>
              <a:ext cx="2528018" cy="338554"/>
            </a:xfrm>
            <a:prstGeom prst="rect">
              <a:avLst/>
            </a:prstGeom>
            <a:noFill/>
          </p:spPr>
          <p:txBody>
            <a:bodyPr wrap="square" rtlCol="0">
              <a:spAutoFit/>
            </a:bodyPr>
            <a:lstStyle/>
            <a:p>
              <a:pPr algn="ctr"/>
              <a:r>
                <a:rPr lang="en-US" sz="1600" b="1" dirty="0" smtClean="0"/>
                <a:t>Biological Priors</a:t>
              </a:r>
              <a:endParaRPr lang="en-US" sz="1600" b="1" dirty="0"/>
            </a:p>
          </p:txBody>
        </p:sp>
        <p:sp>
          <p:nvSpPr>
            <p:cNvPr id="10" name="TextBox 9"/>
            <p:cNvSpPr txBox="1"/>
            <p:nvPr/>
          </p:nvSpPr>
          <p:spPr>
            <a:xfrm>
              <a:off x="111236" y="3534659"/>
              <a:ext cx="1594902" cy="338554"/>
            </a:xfrm>
            <a:prstGeom prst="rect">
              <a:avLst/>
            </a:prstGeom>
            <a:noFill/>
          </p:spPr>
          <p:txBody>
            <a:bodyPr wrap="square" rtlCol="0">
              <a:spAutoFit/>
            </a:bodyPr>
            <a:lstStyle/>
            <a:p>
              <a:pPr algn="ctr"/>
              <a:r>
                <a:rPr lang="en-US" sz="1600" b="1" dirty="0" smtClean="0"/>
                <a:t>Omics Data</a:t>
              </a:r>
              <a:endParaRPr lang="en-US" sz="1600" b="1" dirty="0"/>
            </a:p>
          </p:txBody>
        </p:sp>
        <p:sp>
          <p:nvSpPr>
            <p:cNvPr id="11" name="Plus 10"/>
            <p:cNvSpPr/>
            <p:nvPr/>
          </p:nvSpPr>
          <p:spPr>
            <a:xfrm>
              <a:off x="1651157" y="2214073"/>
              <a:ext cx="465562" cy="402942"/>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solidFill>
                  <a:schemeClr val="tx1"/>
                </a:solidFill>
                <a:effectLst/>
              </a:endParaRPr>
            </a:p>
          </p:txBody>
        </p:sp>
        <p:grpSp>
          <p:nvGrpSpPr>
            <p:cNvPr id="12" name="Group 11"/>
            <p:cNvGrpSpPr/>
            <p:nvPr/>
          </p:nvGrpSpPr>
          <p:grpSpPr>
            <a:xfrm>
              <a:off x="2232287" y="1459816"/>
              <a:ext cx="1833139" cy="1768332"/>
              <a:chOff x="3210154" y="2080340"/>
              <a:chExt cx="2187346" cy="2211412"/>
            </a:xfrm>
          </p:grpSpPr>
          <p:sp>
            <p:nvSpPr>
              <p:cNvPr id="22" name="Oval 21"/>
              <p:cNvSpPr/>
              <p:nvPr/>
            </p:nvSpPr>
            <p:spPr>
              <a:xfrm>
                <a:off x="3490998" y="2080340"/>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Oval 22"/>
              <p:cNvSpPr/>
              <p:nvPr/>
            </p:nvSpPr>
            <p:spPr>
              <a:xfrm>
                <a:off x="4020752" y="3354792"/>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Oval 23"/>
              <p:cNvSpPr/>
              <p:nvPr/>
            </p:nvSpPr>
            <p:spPr>
              <a:xfrm>
                <a:off x="4242096" y="2698328"/>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Oval 24"/>
              <p:cNvSpPr/>
              <p:nvPr/>
            </p:nvSpPr>
            <p:spPr>
              <a:xfrm>
                <a:off x="3364335" y="2815550"/>
                <a:ext cx="474540" cy="443080"/>
              </a:xfrm>
              <a:prstGeom prst="ellipse">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26" name="Straight Connector 25"/>
              <p:cNvCxnSpPr>
                <a:endCxn id="42" idx="0"/>
              </p:cNvCxnSpPr>
              <p:nvPr/>
            </p:nvCxnSpPr>
            <p:spPr>
              <a:xfrm flipH="1">
                <a:off x="3601605" y="2523420"/>
                <a:ext cx="126663" cy="292130"/>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7" name="Straight Connector 26"/>
              <p:cNvCxnSpPr>
                <a:endCxn id="41" idx="7"/>
              </p:cNvCxnSpPr>
              <p:nvPr/>
            </p:nvCxnSpPr>
            <p:spPr>
              <a:xfrm flipH="1">
                <a:off x="4647140" y="2640683"/>
                <a:ext cx="177586" cy="12253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8" name="Straight Connector 27"/>
              <p:cNvCxnSpPr>
                <a:stCxn id="42" idx="6"/>
                <a:endCxn id="41" idx="2"/>
              </p:cNvCxnSpPr>
              <p:nvPr/>
            </p:nvCxnSpPr>
            <p:spPr>
              <a:xfrm flipV="1">
                <a:off x="3838875" y="2919867"/>
                <a:ext cx="403221" cy="117222"/>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29" name="Straight Connector 28"/>
              <p:cNvCxnSpPr>
                <a:stCxn id="42" idx="5"/>
                <a:endCxn id="40" idx="1"/>
              </p:cNvCxnSpPr>
              <p:nvPr/>
            </p:nvCxnSpPr>
            <p:spPr>
              <a:xfrm>
                <a:off x="3769379" y="3193743"/>
                <a:ext cx="320867" cy="225936"/>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30" name="Straight Connector 29"/>
              <p:cNvCxnSpPr>
                <a:stCxn id="41" idx="4"/>
                <a:endCxn id="40" idx="7"/>
              </p:cNvCxnSpPr>
              <p:nvPr/>
            </p:nvCxnSpPr>
            <p:spPr>
              <a:xfrm flipH="1">
                <a:off x="4425796" y="3141407"/>
                <a:ext cx="53570" cy="27827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1" name="Oval 30"/>
              <p:cNvSpPr/>
              <p:nvPr/>
            </p:nvSpPr>
            <p:spPr>
              <a:xfrm>
                <a:off x="4882223" y="3198139"/>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2" name="Straight Connector 31"/>
              <p:cNvCxnSpPr>
                <a:stCxn id="48" idx="2"/>
                <a:endCxn id="40" idx="6"/>
              </p:cNvCxnSpPr>
              <p:nvPr/>
            </p:nvCxnSpPr>
            <p:spPr>
              <a:xfrm flipH="1">
                <a:off x="4495291" y="3419679"/>
                <a:ext cx="386932" cy="156653"/>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3" name="Oval 32"/>
              <p:cNvSpPr/>
              <p:nvPr/>
            </p:nvSpPr>
            <p:spPr>
              <a:xfrm>
                <a:off x="3210154" y="3620920"/>
                <a:ext cx="474540" cy="443080"/>
              </a:xfrm>
              <a:prstGeom prst="ellipse">
                <a:avLst/>
              </a:prstGeom>
              <a:pattFill prst="zigZag">
                <a:fgClr>
                  <a:schemeClr val="tx1"/>
                </a:fgClr>
                <a:bgClr>
                  <a:schemeClr val="bg1">
                    <a:lumMod val="6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4" name="Straight Connector 33"/>
              <p:cNvCxnSpPr>
                <a:stCxn id="40" idx="2"/>
              </p:cNvCxnSpPr>
              <p:nvPr/>
            </p:nvCxnSpPr>
            <p:spPr>
              <a:xfrm flipH="1">
                <a:off x="3684694" y="3576332"/>
                <a:ext cx="336058" cy="266129"/>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35" name="Hexagon 34"/>
              <p:cNvSpPr/>
              <p:nvPr/>
            </p:nvSpPr>
            <p:spPr>
              <a:xfrm>
                <a:off x="4730562" y="2251508"/>
                <a:ext cx="666938" cy="389175"/>
              </a:xfrm>
              <a:prstGeom prst="hexagon">
                <a:avLst/>
              </a:prstGeom>
              <a:pattFill prst="zigZag">
                <a:fgClr>
                  <a:schemeClr val="tx1"/>
                </a:fgClr>
                <a:bgClr>
                  <a:schemeClr val="bg1">
                    <a:lumMod val="6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493292" y="3848672"/>
                <a:ext cx="474540" cy="443080"/>
              </a:xfrm>
              <a:prstGeom prst="ellipse">
                <a:avLst/>
              </a:prstGeom>
              <a:pattFill prst="zigZag">
                <a:fgClr>
                  <a:schemeClr val="tx1"/>
                </a:fgClr>
                <a:bgClr>
                  <a:schemeClr val="bg1">
                    <a:lumMod val="95000"/>
                  </a:schemeClr>
                </a:bgClr>
              </a:patt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37" name="Straight Connector 36"/>
              <p:cNvCxnSpPr/>
              <p:nvPr/>
            </p:nvCxnSpPr>
            <p:spPr>
              <a:xfrm flipV="1">
                <a:off x="4822137" y="3615819"/>
                <a:ext cx="221156" cy="272341"/>
              </a:xfrm>
              <a:prstGeom prst="line">
                <a:avLst/>
              </a:prstGeom>
              <a:ln>
                <a:solidFill>
                  <a:schemeClr val="tx1"/>
                </a:solidFill>
                <a:headEnd type="none"/>
                <a:tailEnd type="none"/>
              </a:ln>
            </p:spPr>
            <p:style>
              <a:lnRef idx="2">
                <a:schemeClr val="accent3"/>
              </a:lnRef>
              <a:fillRef idx="0">
                <a:schemeClr val="accent3"/>
              </a:fillRef>
              <a:effectRef idx="1">
                <a:schemeClr val="accent3"/>
              </a:effectRef>
              <a:fontRef idx="minor">
                <a:schemeClr val="tx1"/>
              </a:fontRef>
            </p:style>
          </p:cxnSp>
        </p:grpSp>
        <p:grpSp>
          <p:nvGrpSpPr>
            <p:cNvPr id="13" name="Group 12"/>
            <p:cNvGrpSpPr/>
            <p:nvPr/>
          </p:nvGrpSpPr>
          <p:grpSpPr>
            <a:xfrm>
              <a:off x="195472" y="1369510"/>
              <a:ext cx="1295621" cy="2096245"/>
              <a:chOff x="162036" y="1270000"/>
              <a:chExt cx="1594902" cy="2445868"/>
            </a:xfrm>
          </p:grpSpPr>
          <p:grpSp>
            <p:nvGrpSpPr>
              <p:cNvPr id="15" name="Group 14"/>
              <p:cNvGrpSpPr/>
              <p:nvPr/>
            </p:nvGrpSpPr>
            <p:grpSpPr>
              <a:xfrm>
                <a:off x="386255" y="2568398"/>
                <a:ext cx="1071402" cy="1074846"/>
                <a:chOff x="345956" y="3347368"/>
                <a:chExt cx="1071402" cy="1074846"/>
              </a:xfrm>
            </p:grpSpPr>
            <p:sp>
              <p:nvSpPr>
                <p:cNvPr id="20" name="Magnetic Disk 19"/>
                <p:cNvSpPr/>
                <p:nvPr/>
              </p:nvSpPr>
              <p:spPr>
                <a:xfrm>
                  <a:off x="450731" y="3347368"/>
                  <a:ext cx="850679" cy="797847"/>
                </a:xfrm>
                <a:prstGeom prst="flowChartMagneticDisk">
                  <a:avLst/>
                </a:prstGeom>
                <a:pattFill prst="zigZag">
                  <a:fgClr>
                    <a:schemeClr val="tx1"/>
                  </a:fgClr>
                  <a:bgClr>
                    <a:schemeClr val="bg1">
                      <a:lumMod val="65000"/>
                    </a:schemeClr>
                  </a:bgClr>
                </a:patt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1" name="TextBox 20"/>
                <p:cNvSpPr txBox="1"/>
                <p:nvPr/>
              </p:nvSpPr>
              <p:spPr>
                <a:xfrm>
                  <a:off x="345956" y="4145215"/>
                  <a:ext cx="1071402" cy="276999"/>
                </a:xfrm>
                <a:prstGeom prst="rect">
                  <a:avLst/>
                </a:prstGeom>
                <a:noFill/>
              </p:spPr>
              <p:txBody>
                <a:bodyPr wrap="none" rtlCol="0">
                  <a:spAutoFit/>
                </a:bodyPr>
                <a:lstStyle/>
                <a:p>
                  <a:r>
                    <a:rPr lang="en-US" sz="1200" dirty="0" smtClean="0"/>
                    <a:t>metabolomics</a:t>
                  </a:r>
                  <a:endParaRPr lang="en-US" sz="1200" dirty="0"/>
                </a:p>
              </p:txBody>
            </p:sp>
          </p:grpSp>
          <p:grpSp>
            <p:nvGrpSpPr>
              <p:cNvPr id="16" name="Group 15"/>
              <p:cNvGrpSpPr/>
              <p:nvPr/>
            </p:nvGrpSpPr>
            <p:grpSpPr>
              <a:xfrm>
                <a:off x="298365" y="1386107"/>
                <a:ext cx="1159292" cy="1057051"/>
                <a:chOff x="282456" y="1917700"/>
                <a:chExt cx="1159292" cy="1057051"/>
              </a:xfrm>
            </p:grpSpPr>
            <p:sp>
              <p:nvSpPr>
                <p:cNvPr id="18" name="Magnetic Disk 17"/>
                <p:cNvSpPr/>
                <p:nvPr/>
              </p:nvSpPr>
              <p:spPr>
                <a:xfrm>
                  <a:off x="450731" y="1917700"/>
                  <a:ext cx="868083" cy="797847"/>
                </a:xfrm>
                <a:prstGeom prst="flowChartMagneticDisk">
                  <a:avLst/>
                </a:prstGeom>
                <a:pattFill prst="divot">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2456" y="2697752"/>
                  <a:ext cx="1159292" cy="276999"/>
                </a:xfrm>
                <a:prstGeom prst="rect">
                  <a:avLst/>
                </a:prstGeom>
                <a:noFill/>
              </p:spPr>
              <p:txBody>
                <a:bodyPr wrap="none" rtlCol="0">
                  <a:spAutoFit/>
                </a:bodyPr>
                <a:lstStyle/>
                <a:p>
                  <a:r>
                    <a:rPr lang="en-US" sz="1200" dirty="0" smtClean="0"/>
                    <a:t>transcriptomics</a:t>
                  </a:r>
                  <a:endParaRPr lang="en-US" sz="1200" dirty="0"/>
                </a:p>
              </p:txBody>
            </p:sp>
          </p:grpSp>
          <p:sp>
            <p:nvSpPr>
              <p:cNvPr id="17" name="Rectangle 16"/>
              <p:cNvSpPr/>
              <p:nvPr/>
            </p:nvSpPr>
            <p:spPr>
              <a:xfrm>
                <a:off x="162036" y="1270000"/>
                <a:ext cx="1594902" cy="2445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4" name="Rectangle 13"/>
            <p:cNvSpPr/>
            <p:nvPr/>
          </p:nvSpPr>
          <p:spPr>
            <a:xfrm>
              <a:off x="111236" y="1260164"/>
              <a:ext cx="4257564" cy="2613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38" name="Rounded Rectangle 37"/>
          <p:cNvSpPr/>
          <p:nvPr/>
        </p:nvSpPr>
        <p:spPr>
          <a:xfrm>
            <a:off x="4734623" y="2201720"/>
            <a:ext cx="1478226" cy="1047418"/>
          </a:xfrm>
          <a:prstGeom prst="round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effectLst/>
              </a:rPr>
              <a:t>Analyse (combined) data</a:t>
            </a:r>
            <a:endParaRPr lang="en-GB" sz="1600" dirty="0">
              <a:solidFill>
                <a:srgbClr val="000000"/>
              </a:solidFill>
              <a:effectLst/>
            </a:endParaRPr>
          </a:p>
        </p:txBody>
      </p:sp>
      <p:grpSp>
        <p:nvGrpSpPr>
          <p:cNvPr id="40" name="Group 39"/>
          <p:cNvGrpSpPr/>
          <p:nvPr/>
        </p:nvGrpSpPr>
        <p:grpSpPr>
          <a:xfrm>
            <a:off x="6960864" y="2435007"/>
            <a:ext cx="1951541" cy="1392288"/>
            <a:chOff x="6135539" y="3624107"/>
            <a:chExt cx="1951541" cy="1392288"/>
          </a:xfrm>
        </p:grpSpPr>
        <p:grpSp>
          <p:nvGrpSpPr>
            <p:cNvPr id="41" name="Group 40"/>
            <p:cNvGrpSpPr/>
            <p:nvPr/>
          </p:nvGrpSpPr>
          <p:grpSpPr>
            <a:xfrm>
              <a:off x="6196002" y="3624107"/>
              <a:ext cx="1754198" cy="1176493"/>
              <a:chOff x="6213647" y="1401811"/>
              <a:chExt cx="2093948" cy="1903270"/>
            </a:xfrm>
          </p:grpSpPr>
          <p:sp>
            <p:nvSpPr>
              <p:cNvPr id="45" name="Folded Corner 44"/>
              <p:cNvSpPr/>
              <p:nvPr/>
            </p:nvSpPr>
            <p:spPr>
              <a:xfrm>
                <a:off x="6213647" y="1401811"/>
                <a:ext cx="730249" cy="1549400"/>
              </a:xfrm>
              <a:prstGeom prst="foldedCorner">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rgbClr val="000000"/>
                  </a:solidFill>
                </a:endParaRPr>
              </a:p>
            </p:txBody>
          </p:sp>
          <p:sp>
            <p:nvSpPr>
              <p:cNvPr id="46" name="Folded Corner 45"/>
              <p:cNvSpPr/>
              <p:nvPr/>
            </p:nvSpPr>
            <p:spPr>
              <a:xfrm>
                <a:off x="6899162" y="15778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sp>
            <p:nvSpPr>
              <p:cNvPr id="47" name="Folded Corner 46"/>
              <p:cNvSpPr/>
              <p:nvPr/>
            </p:nvSpPr>
            <p:spPr>
              <a:xfrm>
                <a:off x="7577346" y="1755681"/>
                <a:ext cx="730249" cy="1549400"/>
              </a:xfrm>
              <a:prstGeom prst="foldedCorner">
                <a:avLst/>
              </a:prstGeom>
              <a:solidFill>
                <a:srgbClr val="B2B2B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00" dirty="0">
                  <a:solidFill>
                    <a:srgbClr val="000000"/>
                  </a:solidFill>
                </a:endParaRPr>
              </a:p>
            </p:txBody>
          </p:sp>
        </p:grpSp>
        <p:sp>
          <p:nvSpPr>
            <p:cNvPr id="42" name="Rectangle 41"/>
            <p:cNvSpPr/>
            <p:nvPr/>
          </p:nvSpPr>
          <p:spPr>
            <a:xfrm>
              <a:off x="7195233" y="4754785"/>
              <a:ext cx="891847" cy="261610"/>
            </a:xfrm>
            <a:prstGeom prst="rect">
              <a:avLst/>
            </a:prstGeom>
          </p:spPr>
          <p:txBody>
            <a:bodyPr wrap="none">
              <a:spAutoFit/>
            </a:bodyPr>
            <a:lstStyle/>
            <a:p>
              <a:r>
                <a:rPr lang="en-GB" sz="1100" dirty="0">
                  <a:solidFill>
                    <a:srgbClr val="000000"/>
                  </a:solidFill>
                </a:rPr>
                <a:t>Metabolites</a:t>
              </a:r>
              <a:endParaRPr lang="en-GB" sz="1100" dirty="0"/>
            </a:p>
          </p:txBody>
        </p:sp>
        <p:sp>
          <p:nvSpPr>
            <p:cNvPr id="43" name="Rectangle 42"/>
            <p:cNvSpPr/>
            <p:nvPr/>
          </p:nvSpPr>
          <p:spPr>
            <a:xfrm>
              <a:off x="6774784" y="4639894"/>
              <a:ext cx="556563" cy="261610"/>
            </a:xfrm>
            <a:prstGeom prst="rect">
              <a:avLst/>
            </a:prstGeom>
          </p:spPr>
          <p:txBody>
            <a:bodyPr wrap="none">
              <a:spAutoFit/>
            </a:bodyPr>
            <a:lstStyle/>
            <a:p>
              <a:r>
                <a:rPr lang="en-GB" sz="1100" dirty="0" smtClean="0">
                  <a:solidFill>
                    <a:srgbClr val="000000"/>
                  </a:solidFill>
                </a:rPr>
                <a:t>Genes</a:t>
              </a:r>
              <a:endParaRPr lang="en-GB" sz="1100" dirty="0"/>
            </a:p>
          </p:txBody>
        </p:sp>
        <p:sp>
          <p:nvSpPr>
            <p:cNvPr id="44" name="Rectangle 43"/>
            <p:cNvSpPr/>
            <p:nvPr/>
          </p:nvSpPr>
          <p:spPr>
            <a:xfrm>
              <a:off x="6135539" y="4526185"/>
              <a:ext cx="697627" cy="261610"/>
            </a:xfrm>
            <a:prstGeom prst="rect">
              <a:avLst/>
            </a:prstGeom>
          </p:spPr>
          <p:txBody>
            <a:bodyPr wrap="none">
              <a:spAutoFit/>
            </a:bodyPr>
            <a:lstStyle/>
            <a:p>
              <a:r>
                <a:rPr lang="en-GB" sz="1100" dirty="0" smtClean="0">
                  <a:solidFill>
                    <a:srgbClr val="000000"/>
                  </a:solidFill>
                </a:rPr>
                <a:t>Proteins</a:t>
              </a:r>
              <a:endParaRPr lang="en-GB" sz="1100" dirty="0"/>
            </a:p>
          </p:txBody>
        </p:sp>
      </p:grpSp>
      <p:sp>
        <p:nvSpPr>
          <p:cNvPr id="48" name="TextBox 47"/>
          <p:cNvSpPr txBox="1"/>
          <p:nvPr/>
        </p:nvSpPr>
        <p:spPr>
          <a:xfrm>
            <a:off x="444501" y="1076698"/>
            <a:ext cx="5940566" cy="369332"/>
          </a:xfrm>
          <a:prstGeom prst="rect">
            <a:avLst/>
          </a:prstGeom>
          <a:noFill/>
        </p:spPr>
        <p:txBody>
          <a:bodyPr wrap="square" rtlCol="0">
            <a:spAutoFit/>
          </a:bodyPr>
          <a:lstStyle/>
          <a:p>
            <a:r>
              <a:rPr lang="en-GB" b="1" dirty="0" smtClean="0"/>
              <a:t>An approach to integrate different type of data</a:t>
            </a:r>
            <a:endParaRPr lang="en-GB" b="1" baseline="30000" dirty="0"/>
          </a:p>
        </p:txBody>
      </p:sp>
      <p:sp>
        <p:nvSpPr>
          <p:cNvPr id="49"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Integrating omics datasets</a:t>
            </a:r>
            <a:endParaRPr lang="en-GB" baseline="30000" dirty="0"/>
          </a:p>
        </p:txBody>
      </p:sp>
      <p:sp>
        <p:nvSpPr>
          <p:cNvPr id="50" name="TextBox 49"/>
          <p:cNvSpPr txBox="1"/>
          <p:nvPr/>
        </p:nvSpPr>
        <p:spPr>
          <a:xfrm>
            <a:off x="208539" y="4402072"/>
            <a:ext cx="6176528" cy="1754326"/>
          </a:xfrm>
          <a:prstGeom prst="rect">
            <a:avLst/>
          </a:prstGeom>
          <a:noFill/>
        </p:spPr>
        <p:txBody>
          <a:bodyPr wrap="square" rtlCol="0">
            <a:spAutoFit/>
          </a:bodyPr>
          <a:lstStyle/>
          <a:p>
            <a:r>
              <a:rPr lang="en-GB" dirty="0" smtClean="0"/>
              <a:t>Combined Analysis: </a:t>
            </a:r>
          </a:p>
          <a:p>
            <a:pPr marL="342900" indent="-342900">
              <a:buAutoNum type="arabicPeriod"/>
            </a:pPr>
            <a:r>
              <a:rPr lang="en-GB" dirty="0" smtClean="0"/>
              <a:t>The </a:t>
            </a:r>
            <a:r>
              <a:rPr lang="en-GB" dirty="0"/>
              <a:t>genes and metabolites that are key for the differences between two conditions, e.g., healthy vs disease, or patients under different </a:t>
            </a:r>
            <a:r>
              <a:rPr lang="en-GB" dirty="0" smtClean="0"/>
              <a:t>treatments.</a:t>
            </a:r>
          </a:p>
          <a:p>
            <a:pPr marL="342900" indent="-342900">
              <a:buAutoNum type="arabicPeriod"/>
            </a:pPr>
            <a:r>
              <a:rPr lang="en-GB" dirty="0" smtClean="0"/>
              <a:t>The </a:t>
            </a:r>
            <a:r>
              <a:rPr lang="en-GB" dirty="0"/>
              <a:t>pathway and biological processes involved in each condition. </a:t>
            </a:r>
          </a:p>
        </p:txBody>
      </p:sp>
      <p:sp>
        <p:nvSpPr>
          <p:cNvPr id="52" name="Right Arrow 51"/>
          <p:cNvSpPr/>
          <p:nvPr/>
        </p:nvSpPr>
        <p:spPr>
          <a:xfrm>
            <a:off x="6350433" y="2518688"/>
            <a:ext cx="501417" cy="384704"/>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676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521374182"/>
              </p:ext>
            </p:extLst>
          </p:nvPr>
        </p:nvGraphicFramePr>
        <p:xfrm>
          <a:off x="4965894" y="3548164"/>
          <a:ext cx="2989792" cy="627856"/>
        </p:xfrm>
        <a:graphic>
          <a:graphicData uri="http://schemas.openxmlformats.org/presentationml/2006/ole">
            <mc:AlternateContent xmlns:mc="http://schemas.openxmlformats.org/markup-compatibility/2006">
              <mc:Choice xmlns:v="urn:schemas-microsoft-com:vml" Requires="v">
                <p:oleObj spid="_x0000_s1043"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4965894" y="3548164"/>
                        <a:ext cx="2989792" cy="627856"/>
                      </a:xfrm>
                      <a:prstGeom prst="rect">
                        <a:avLst/>
                      </a:prstGeom>
                    </p:spPr>
                  </p:pic>
                </p:oleObj>
              </mc:Fallback>
            </mc:AlternateContent>
          </a:graphicData>
        </a:graphic>
      </p:graphicFrame>
      <p:sp>
        <p:nvSpPr>
          <p:cNvPr id="2" name="TextBox 1"/>
          <p:cNvSpPr txBox="1"/>
          <p:nvPr/>
        </p:nvSpPr>
        <p:spPr>
          <a:xfrm>
            <a:off x="4307867" y="1479843"/>
            <a:ext cx="4528220" cy="1446550"/>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P</a:t>
            </a:r>
            <a:r>
              <a:rPr lang="en-US" sz="2000" dirty="0" err="1" smtClean="0">
                <a:solidFill>
                  <a:srgbClr val="000000"/>
                </a:solidFill>
                <a:cs typeface="Gill Sans" charset="0"/>
              </a:rPr>
              <a:t>enalised</a:t>
            </a:r>
            <a:r>
              <a:rPr lang="en-US" sz="2000" dirty="0" smtClean="0">
                <a:solidFill>
                  <a:srgbClr val="000000"/>
                </a:solidFill>
                <a:cs typeface="Gill Sans" charset="0"/>
              </a:rPr>
              <a:t> </a:t>
            </a:r>
            <a:r>
              <a:rPr lang="en-US" sz="2000" dirty="0">
                <a:solidFill>
                  <a:srgbClr val="000000"/>
                </a:solidFill>
                <a:cs typeface="Gill Sans" charset="0"/>
              </a:rPr>
              <a:t>l</a:t>
            </a:r>
            <a:r>
              <a:rPr lang="en-US" sz="2000" dirty="0" smtClean="0">
                <a:solidFill>
                  <a:srgbClr val="000000"/>
                </a:solidFill>
                <a:cs typeface="Gill Sans" charset="0"/>
              </a:rPr>
              <a:t>ogistic </a:t>
            </a:r>
            <a:r>
              <a:rPr lang="en-US" sz="2000" dirty="0">
                <a:solidFill>
                  <a:srgbClr val="000000"/>
                </a:solidFill>
                <a:cs typeface="Gill Sans" charset="0"/>
              </a:rPr>
              <a:t>regression </a:t>
            </a:r>
            <a:r>
              <a:rPr lang="en-US" sz="2000" dirty="0" smtClean="0">
                <a:solidFill>
                  <a:srgbClr val="000000"/>
                </a:solidFill>
                <a:cs typeface="Gill Sans" charset="0"/>
              </a:rPr>
              <a:t>is an </a:t>
            </a:r>
            <a:r>
              <a:rPr lang="en-GB" sz="2000" dirty="0">
                <a:solidFill>
                  <a:srgbClr val="000000"/>
                </a:solidFill>
                <a:cs typeface="Gill Sans" charset="0"/>
              </a:rPr>
              <a:t>optimisation</a:t>
            </a:r>
            <a:r>
              <a:rPr lang="en-US" sz="2000" dirty="0">
                <a:solidFill>
                  <a:srgbClr val="000000"/>
                </a:solidFill>
                <a:cs typeface="Gill Sans" charset="0"/>
              </a:rPr>
              <a:t> </a:t>
            </a:r>
            <a:r>
              <a:rPr lang="en-US" sz="2000" dirty="0" smtClean="0">
                <a:solidFill>
                  <a:srgbClr val="000000"/>
                </a:solidFill>
                <a:cs typeface="Gill Sans" charset="0"/>
              </a:rPr>
              <a:t>problem:</a:t>
            </a:r>
          </a:p>
          <a:p>
            <a:pPr marL="342900" indent="-342900" algn="just">
              <a:spcBef>
                <a:spcPct val="20000"/>
              </a:spcBef>
              <a:buFontTx/>
              <a:buChar char="-"/>
            </a:pPr>
            <a:r>
              <a:rPr lang="en-US" sz="2000" dirty="0" err="1" smtClean="0">
                <a:solidFill>
                  <a:srgbClr val="000000"/>
                </a:solidFill>
                <a:cs typeface="Gill Sans" charset="0"/>
              </a:rPr>
              <a:t>Maximise</a:t>
            </a:r>
            <a:r>
              <a:rPr lang="en-US" sz="2000" dirty="0" smtClean="0">
                <a:solidFill>
                  <a:srgbClr val="000000"/>
                </a:solidFill>
                <a:cs typeface="Gill Sans" charset="0"/>
              </a:rPr>
              <a:t> the likelihood</a:t>
            </a:r>
          </a:p>
          <a:p>
            <a:pPr marL="342900" indent="-342900" algn="just">
              <a:spcBef>
                <a:spcPct val="20000"/>
              </a:spcBef>
              <a:buFontTx/>
              <a:buChar char="-"/>
            </a:pPr>
            <a:r>
              <a:rPr lang="en-US" sz="2000" dirty="0" err="1" smtClean="0">
                <a:solidFill>
                  <a:srgbClr val="000000"/>
                </a:solidFill>
                <a:cs typeface="Gill Sans" charset="0"/>
              </a:rPr>
              <a:t>Minimise</a:t>
            </a:r>
            <a:r>
              <a:rPr lang="en-US" sz="2000" dirty="0" smtClean="0">
                <a:solidFill>
                  <a:srgbClr val="000000"/>
                </a:solidFill>
                <a:cs typeface="Gill Sans" charset="0"/>
              </a:rPr>
              <a:t> the penalty</a:t>
            </a:r>
            <a:endParaRPr lang="en-US" sz="2000" dirty="0">
              <a:solidFill>
                <a:srgbClr val="000000"/>
              </a:solidFill>
              <a:cs typeface="Gill Sans"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97521949"/>
              </p:ext>
            </p:extLst>
          </p:nvPr>
        </p:nvGraphicFramePr>
        <p:xfrm>
          <a:off x="4508297" y="4760187"/>
          <a:ext cx="3904986" cy="889494"/>
        </p:xfrm>
        <a:graphic>
          <a:graphicData uri="http://schemas.openxmlformats.org/presentationml/2006/ole">
            <mc:AlternateContent xmlns:mc="http://schemas.openxmlformats.org/markup-compatibility/2006">
              <mc:Choice xmlns:v="urn:schemas-microsoft-com:vml" Requires="v">
                <p:oleObj spid="_x0000_s1044"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508297" y="4760187"/>
                        <a:ext cx="3904986" cy="889494"/>
                      </a:xfrm>
                      <a:prstGeom prst="rect">
                        <a:avLst/>
                      </a:prstGeom>
                    </p:spPr>
                  </p:pic>
                </p:oleObj>
              </mc:Fallback>
            </mc:AlternateContent>
          </a:graphicData>
        </a:graphic>
      </p:graphicFrame>
      <p:sp>
        <p:nvSpPr>
          <p:cNvPr id="19" name="TextBox 18"/>
          <p:cNvSpPr txBox="1"/>
          <p:nvPr/>
        </p:nvSpPr>
        <p:spPr>
          <a:xfrm>
            <a:off x="4307867" y="4253812"/>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p>
        </p:txBody>
      </p:sp>
      <p:sp>
        <p:nvSpPr>
          <p:cNvPr id="14" name="Rectangle 13"/>
          <p:cNvSpPr/>
          <p:nvPr/>
        </p:nvSpPr>
        <p:spPr>
          <a:xfrm>
            <a:off x="7604923" y="5852045"/>
            <a:ext cx="1510502" cy="338554"/>
          </a:xfrm>
          <a:prstGeom prst="rect">
            <a:avLst/>
          </a:prstGeom>
        </p:spPr>
        <p:txBody>
          <a:bodyPr wrap="square">
            <a:spAutoFit/>
          </a:bodyPr>
          <a:lstStyle/>
          <a:p>
            <a:pPr algn="just"/>
            <a:r>
              <a:rPr lang="en-GB" sz="1600" dirty="0" err="1" smtClean="0">
                <a:latin typeface="Calibri"/>
                <a:ea typeface="Times New Roman"/>
                <a:cs typeface="Calibri"/>
              </a:rPr>
              <a:t>Vlassis</a:t>
            </a:r>
            <a:r>
              <a:rPr lang="en-GB" sz="1600" dirty="0">
                <a:latin typeface="Calibri"/>
                <a:ea typeface="Times New Roman"/>
                <a:cs typeface="Calibri"/>
              </a:rPr>
              <a:t>, </a:t>
            </a:r>
            <a:r>
              <a:rPr lang="en-GB" sz="1600" dirty="0" smtClean="0">
                <a:latin typeface="Calibri"/>
                <a:ea typeface="Times New Roman"/>
                <a:cs typeface="Calibri"/>
              </a:rPr>
              <a:t>2015</a:t>
            </a:r>
            <a:endParaRPr lang="en-US" sz="1600" dirty="0">
              <a:latin typeface="Calibri"/>
              <a:cs typeface="Calibri"/>
            </a:endParaRPr>
          </a:p>
        </p:txBody>
      </p:sp>
      <p:sp>
        <p:nvSpPr>
          <p:cNvPr id="4" name="TextBox 3"/>
          <p:cNvSpPr txBox="1"/>
          <p:nvPr/>
        </p:nvSpPr>
        <p:spPr>
          <a:xfrm>
            <a:off x="246861" y="1435699"/>
            <a:ext cx="3718312" cy="2862322"/>
          </a:xfrm>
          <a:prstGeom prst="rect">
            <a:avLst/>
          </a:prstGeom>
          <a:noFill/>
        </p:spPr>
        <p:txBody>
          <a:bodyPr wrap="square" rtlCol="0">
            <a:spAutoFit/>
          </a:bodyPr>
          <a:lstStyle/>
          <a:p>
            <a:pPr algn="just"/>
            <a:r>
              <a:rPr lang="en-GB" sz="2000" b="1" dirty="0" err="1" smtClean="0"/>
              <a:t>GenePEN</a:t>
            </a:r>
            <a:r>
              <a:rPr lang="en-GB" sz="2000" dirty="0" smtClean="0"/>
              <a:t> </a:t>
            </a:r>
            <a:r>
              <a:rPr lang="en-GB" sz="2000" dirty="0"/>
              <a:t>identifies compact network activity alterations in functional omics datasets.</a:t>
            </a:r>
          </a:p>
          <a:p>
            <a:pPr algn="just"/>
            <a:endParaRPr lang="en-GB" sz="2000" dirty="0"/>
          </a:p>
          <a:p>
            <a:pPr algn="just"/>
            <a:r>
              <a:rPr lang="en-GB" sz="2000" b="1" dirty="0"/>
              <a:t>Aim</a:t>
            </a:r>
            <a:r>
              <a:rPr lang="en-GB" sz="2000" dirty="0"/>
              <a:t>: </a:t>
            </a:r>
          </a:p>
          <a:p>
            <a:pPr algn="just"/>
            <a:r>
              <a:rPr lang="en-GB" sz="2000" dirty="0"/>
              <a:t>To find a </a:t>
            </a:r>
            <a:r>
              <a:rPr lang="en-GB" sz="2000" i="1" dirty="0"/>
              <a:t>sparse</a:t>
            </a:r>
            <a:r>
              <a:rPr lang="en-GB" sz="2000" dirty="0"/>
              <a:t> set of discriminative genes that form a large </a:t>
            </a:r>
            <a:r>
              <a:rPr lang="en-GB" sz="2000" i="1" dirty="0"/>
              <a:t>connected </a:t>
            </a:r>
            <a:r>
              <a:rPr lang="en-GB" sz="2000" dirty="0" err="1"/>
              <a:t>subgraph</a:t>
            </a:r>
            <a:r>
              <a:rPr lang="en-GB" sz="2000" dirty="0"/>
              <a:t> of the input graph. </a:t>
            </a:r>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fld id="{87A94AC8-2820-4AAB-9279-51A6D73F44BC}"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46</a:t>
            </a:fld>
            <a:endParaRPr lang="en-US"/>
          </a:p>
        </p:txBody>
      </p:sp>
      <p:sp>
        <p:nvSpPr>
          <p:cNvPr id="17"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Penalised Logistic Regression </a:t>
            </a:r>
          </a:p>
          <a:p>
            <a:r>
              <a:rPr lang="en-GB" dirty="0" smtClean="0"/>
              <a:t>Using a biological network as prior</a:t>
            </a:r>
            <a:endParaRPr lang="en-GB" dirty="0"/>
          </a:p>
        </p:txBody>
      </p:sp>
      <p:pic>
        <p:nvPicPr>
          <p:cNvPr id="10" name="Picture 9"/>
          <p:cNvPicPr>
            <a:picLocks noChangeAspect="1"/>
          </p:cNvPicPr>
          <p:nvPr/>
        </p:nvPicPr>
        <p:blipFill>
          <a:blip r:embed="rId8"/>
          <a:stretch>
            <a:fillRect/>
          </a:stretch>
        </p:blipFill>
        <p:spPr>
          <a:xfrm>
            <a:off x="114941" y="4375813"/>
            <a:ext cx="3948194" cy="1658241"/>
          </a:xfrm>
          <a:prstGeom prst="rect">
            <a:avLst/>
          </a:prstGeom>
        </p:spPr>
      </p:pic>
    </p:spTree>
    <p:extLst>
      <p:ext uri="{BB962C8B-B14F-4D97-AF65-F5344CB8AC3E}">
        <p14:creationId xmlns:p14="http://schemas.microsoft.com/office/powerpoint/2010/main" val="922812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1E1601-53A7-4323-910D-9FECEDB0B1CF}"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47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92" y="998565"/>
            <a:ext cx="6694967" cy="4863646"/>
          </a:xfrm>
          <a:prstGeom prst="rect">
            <a:avLst/>
          </a:prstGeom>
        </p:spPr>
      </p:pic>
      <p:sp>
        <p:nvSpPr>
          <p:cNvPr id="7" name="Title 5"/>
          <p:cNvSpPr txBox="1">
            <a:spLocks/>
          </p:cNvSpPr>
          <p:nvPr/>
        </p:nvSpPr>
        <p:spPr>
          <a:xfrm>
            <a:off x="457200" y="274638"/>
            <a:ext cx="8229600" cy="792162"/>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err="1" smtClean="0"/>
              <a:t>MultiPEN</a:t>
            </a:r>
            <a:r>
              <a:rPr lang="en-GB" dirty="0" smtClean="0"/>
              <a:t>: extending </a:t>
            </a:r>
            <a:r>
              <a:rPr lang="en-GB" dirty="0" err="1" smtClean="0"/>
              <a:t>GenePEN</a:t>
            </a:r>
            <a:r>
              <a:rPr lang="en-GB" dirty="0" smtClean="0"/>
              <a:t> to work with multi-omics data</a:t>
            </a:r>
            <a:endParaRPr lang="en-GB" baseline="30000" dirty="0"/>
          </a:p>
        </p:txBody>
      </p:sp>
    </p:spTree>
    <p:extLst>
      <p:ext uri="{BB962C8B-B14F-4D97-AF65-F5344CB8AC3E}">
        <p14:creationId xmlns:p14="http://schemas.microsoft.com/office/powerpoint/2010/main" val="127245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E1155E-A3FD-4EE7-A33A-F1CCB97C28DF}" type="datetime1">
              <a:rPr lang="en-GB" smtClean="0"/>
              <a:t>26/01/2017</a:t>
            </a:fld>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48</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pic>
        <p:nvPicPr>
          <p:cNvPr id="10" name="Picture 9"/>
          <p:cNvPicPr>
            <a:picLocks noChangeAspect="1"/>
          </p:cNvPicPr>
          <p:nvPr/>
        </p:nvPicPr>
        <p:blipFill rotWithShape="1">
          <a:blip r:embed="rId2"/>
          <a:srcRect t="58193"/>
          <a:stretch/>
        </p:blipFill>
        <p:spPr>
          <a:xfrm>
            <a:off x="259660" y="513449"/>
            <a:ext cx="8699500" cy="1895475"/>
          </a:xfrm>
          <a:prstGeom prst="rect">
            <a:avLst/>
          </a:prstGeom>
        </p:spPr>
      </p:pic>
      <p:pic>
        <p:nvPicPr>
          <p:cNvPr id="5" name="Picture 4"/>
          <p:cNvPicPr>
            <a:picLocks noChangeAspect="1"/>
          </p:cNvPicPr>
          <p:nvPr/>
        </p:nvPicPr>
        <p:blipFill>
          <a:blip r:embed="rId3"/>
          <a:stretch>
            <a:fillRect/>
          </a:stretch>
        </p:blipFill>
        <p:spPr>
          <a:xfrm>
            <a:off x="1809750" y="2706237"/>
            <a:ext cx="5181600" cy="3352800"/>
          </a:xfrm>
          <a:prstGeom prst="rect">
            <a:avLst/>
          </a:prstGeom>
        </p:spPr>
      </p:pic>
    </p:spTree>
    <p:extLst>
      <p:ext uri="{BB962C8B-B14F-4D97-AF65-F5344CB8AC3E}">
        <p14:creationId xmlns:p14="http://schemas.microsoft.com/office/powerpoint/2010/main" val="3263527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49</a:t>
            </a:fld>
            <a:endParaRPr lang="en-US"/>
          </a:p>
        </p:txBody>
      </p:sp>
      <p:sp>
        <p:nvSpPr>
          <p:cNvPr id="5"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Combined Analysis of Omics Data using Networks</a:t>
            </a:r>
            <a:endParaRPr lang="en-GB" baseline="30000" dirty="0"/>
          </a:p>
        </p:txBody>
      </p:sp>
      <p:pic>
        <p:nvPicPr>
          <p:cNvPr id="6" name="Picture 5"/>
          <p:cNvPicPr>
            <a:picLocks noChangeAspect="1"/>
          </p:cNvPicPr>
          <p:nvPr/>
        </p:nvPicPr>
        <p:blipFill>
          <a:blip r:embed="rId2"/>
          <a:stretch>
            <a:fillRect/>
          </a:stretch>
        </p:blipFill>
        <p:spPr>
          <a:xfrm>
            <a:off x="1158949" y="1369343"/>
            <a:ext cx="6826102" cy="4684464"/>
          </a:xfrm>
          <a:prstGeom prst="rect">
            <a:avLst/>
          </a:prstGeom>
        </p:spPr>
      </p:pic>
    </p:spTree>
    <p:extLst>
      <p:ext uri="{BB962C8B-B14F-4D97-AF65-F5344CB8AC3E}">
        <p14:creationId xmlns:p14="http://schemas.microsoft.com/office/powerpoint/2010/main" val="1747304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50</a:t>
            </a:fld>
            <a:endParaRPr lang="en-US"/>
          </a:p>
        </p:txBody>
      </p:sp>
      <p:sp>
        <p:nvSpPr>
          <p:cNvPr id="5" name="Rectangle 4"/>
          <p:cNvSpPr/>
          <p:nvPr/>
        </p:nvSpPr>
        <p:spPr>
          <a:xfrm>
            <a:off x="457200" y="5947370"/>
            <a:ext cx="8486775" cy="276999"/>
          </a:xfrm>
          <a:prstGeom prst="rect">
            <a:avLst/>
          </a:prstGeom>
        </p:spPr>
        <p:txBody>
          <a:bodyPr wrap="square">
            <a:spAutoFit/>
          </a:bodyPr>
          <a:lstStyle/>
          <a:p>
            <a:r>
              <a:rPr lang="en-GB" sz="1200" dirty="0"/>
              <a:t>http://3.bp.blogspot.com/-dofu6J0sZ8o/UrctKb69QdI/</a:t>
            </a:r>
            <a:r>
              <a:rPr lang="en-GB" sz="1200" dirty="0" err="1"/>
              <a:t>AAAAAAAADfg</a:t>
            </a:r>
            <a:r>
              <a:rPr lang="en-GB" sz="1200" dirty="0"/>
              <a:t>/79ewPecn5XU/s1600/</a:t>
            </a:r>
            <a:r>
              <a:rPr lang="en-GB" sz="1200" dirty="0" err="1"/>
              <a:t>scikit</a:t>
            </a:r>
            <a:r>
              <a:rPr lang="en-GB" sz="1200" dirty="0"/>
              <a:t>-learn-flow-</a:t>
            </a:r>
            <a:r>
              <a:rPr lang="en-GB" sz="1200" dirty="0" err="1"/>
              <a:t>chart.jpg</a:t>
            </a:r>
            <a:endParaRPr lang="en-GB" sz="1200" dirty="0"/>
          </a:p>
        </p:txBody>
      </p:sp>
      <p:pic>
        <p:nvPicPr>
          <p:cNvPr id="6" name="Picture 5"/>
          <p:cNvPicPr>
            <a:picLocks noChangeAspect="1"/>
          </p:cNvPicPr>
          <p:nvPr/>
        </p:nvPicPr>
        <p:blipFill>
          <a:blip r:embed="rId2"/>
          <a:stretch>
            <a:fillRect/>
          </a:stretch>
        </p:blipFill>
        <p:spPr>
          <a:xfrm>
            <a:off x="0" y="442912"/>
            <a:ext cx="9144000" cy="5057775"/>
          </a:xfrm>
          <a:prstGeom prst="rect">
            <a:avLst/>
          </a:prstGeom>
        </p:spPr>
      </p:pic>
    </p:spTree>
    <p:extLst>
      <p:ext uri="{BB962C8B-B14F-4D97-AF65-F5344CB8AC3E}">
        <p14:creationId xmlns:p14="http://schemas.microsoft.com/office/powerpoint/2010/main" val="80399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495881" y="3999132"/>
            <a:ext cx="2189837" cy="678268"/>
          </a:xfrm>
          <a:prstGeom prst="rect">
            <a:avLst/>
          </a:prstGeom>
        </p:spPr>
      </p:pic>
      <p:sp>
        <p:nvSpPr>
          <p:cNvPr id="2" name="TextBox 1"/>
          <p:cNvSpPr txBox="1"/>
          <p:nvPr/>
        </p:nvSpPr>
        <p:spPr>
          <a:xfrm>
            <a:off x="282358" y="1456691"/>
            <a:ext cx="4480712" cy="2308324"/>
          </a:xfrm>
          <a:prstGeom prst="rect">
            <a:avLst/>
          </a:prstGeom>
          <a:noFill/>
        </p:spPr>
        <p:txBody>
          <a:bodyPr wrap="square" rtlCol="0">
            <a:spAutoFit/>
          </a:bodyPr>
          <a:lstStyle/>
          <a:p>
            <a:r>
              <a:rPr lang="en-GB" sz="1600" dirty="0" smtClean="0"/>
              <a:t>PCA </a:t>
            </a:r>
            <a:r>
              <a:rPr lang="en-GB" sz="1600" dirty="0"/>
              <a:t>uses </a:t>
            </a:r>
            <a:r>
              <a:rPr lang="en-GB" sz="1600" dirty="0" smtClean="0"/>
              <a:t>covariance </a:t>
            </a:r>
            <a:r>
              <a:rPr lang="en-GB" sz="1600" dirty="0"/>
              <a:t>to encode the structure in the data and </a:t>
            </a:r>
            <a:r>
              <a:rPr lang="en-GB" sz="1600" dirty="0" smtClean="0"/>
              <a:t>then eigenvectors </a:t>
            </a:r>
            <a:r>
              <a:rPr lang="en-GB" sz="1600" dirty="0"/>
              <a:t>to </a:t>
            </a:r>
            <a:r>
              <a:rPr lang="en-GB" sz="1600" dirty="0" smtClean="0"/>
              <a:t>transform the data to a </a:t>
            </a:r>
            <a:r>
              <a:rPr lang="en-GB" sz="1600" dirty="0"/>
              <a:t>new set of coordinates that best reveals </a:t>
            </a:r>
            <a:r>
              <a:rPr lang="en-GB" sz="1600" dirty="0" smtClean="0"/>
              <a:t> the </a:t>
            </a:r>
            <a:r>
              <a:rPr lang="en-GB" sz="1600" dirty="0"/>
              <a:t>structure </a:t>
            </a:r>
            <a:r>
              <a:rPr lang="en-GB" sz="1600" dirty="0" smtClean="0"/>
              <a:t>of the data. </a:t>
            </a:r>
          </a:p>
          <a:p>
            <a:endParaRPr lang="en-GB" sz="1600" dirty="0"/>
          </a:p>
          <a:p>
            <a:r>
              <a:rPr lang="en-GB" sz="1600" dirty="0" smtClean="0"/>
              <a:t>PCA computes an orthogonal </a:t>
            </a:r>
            <a:r>
              <a:rPr lang="en-GB" sz="1600" dirty="0"/>
              <a:t>matrix that performs </a:t>
            </a:r>
            <a:r>
              <a:rPr lang="en-GB" sz="1600" dirty="0" smtClean="0"/>
              <a:t>a rotated-axis coordinate transformation such that we can transform </a:t>
            </a:r>
            <a:r>
              <a:rPr lang="en-GB" sz="1600" dirty="0"/>
              <a:t>our data matrix, D, to the new coordinates, D</a:t>
            </a:r>
            <a:r>
              <a:rPr lang="en-GB" sz="1600" baseline="-25000" dirty="0"/>
              <a:t>PCA</a:t>
            </a:r>
            <a:r>
              <a:rPr lang="en-GB" sz="1600" dirty="0"/>
              <a:t>:</a:t>
            </a:r>
          </a:p>
        </p:txBody>
      </p:sp>
      <p:grpSp>
        <p:nvGrpSpPr>
          <p:cNvPr id="8" name="Group 7"/>
          <p:cNvGrpSpPr/>
          <p:nvPr/>
        </p:nvGrpSpPr>
        <p:grpSpPr>
          <a:xfrm>
            <a:off x="5350604" y="982900"/>
            <a:ext cx="3343112" cy="5373451"/>
            <a:chOff x="5240739" y="520808"/>
            <a:chExt cx="3643954" cy="6404221"/>
          </a:xfrm>
        </p:grpSpPr>
        <p:sp>
          <p:nvSpPr>
            <p:cNvPr id="25" name="TextBox 24"/>
            <p:cNvSpPr txBox="1"/>
            <p:nvPr/>
          </p:nvSpPr>
          <p:spPr>
            <a:xfrm>
              <a:off x="5240740" y="520808"/>
              <a:ext cx="3643953" cy="369332"/>
            </a:xfrm>
            <a:prstGeom prst="rect">
              <a:avLst/>
            </a:prstGeom>
            <a:noFill/>
          </p:spPr>
          <p:txBody>
            <a:bodyPr wrap="square" rtlCol="0">
              <a:spAutoFit/>
            </a:bodyPr>
            <a:lstStyle/>
            <a:p>
              <a:pPr algn="ctr"/>
              <a:r>
                <a:rPr lang="en-GB" sz="1800" b="1" dirty="0" smtClean="0"/>
                <a:t>Alternative coordinate systems</a:t>
              </a:r>
              <a:endParaRPr lang="en-GB" sz="1800" b="1" dirty="0"/>
            </a:p>
          </p:txBody>
        </p:sp>
        <p:grpSp>
          <p:nvGrpSpPr>
            <p:cNvPr id="26" name="Group 25"/>
            <p:cNvGrpSpPr/>
            <p:nvPr/>
          </p:nvGrpSpPr>
          <p:grpSpPr>
            <a:xfrm>
              <a:off x="5635989" y="898943"/>
              <a:ext cx="2880889" cy="2421748"/>
              <a:chOff x="620773" y="766296"/>
              <a:chExt cx="2880889" cy="2421748"/>
            </a:xfrm>
          </p:grpSpPr>
          <p:pic>
            <p:nvPicPr>
              <p:cNvPr id="27" name="Picture 26"/>
              <p:cNvPicPr>
                <a:picLocks noChangeAspect="1"/>
              </p:cNvPicPr>
              <p:nvPr/>
            </p:nvPicPr>
            <p:blipFill>
              <a:blip r:embed="rId3"/>
              <a:stretch>
                <a:fillRect/>
              </a:stretch>
            </p:blipFill>
            <p:spPr>
              <a:xfrm>
                <a:off x="620773" y="1096675"/>
                <a:ext cx="2641411" cy="2091369"/>
              </a:xfrm>
              <a:prstGeom prst="rect">
                <a:avLst/>
              </a:prstGeom>
            </p:spPr>
          </p:pic>
          <p:pic>
            <p:nvPicPr>
              <p:cNvPr id="28" name="Picture 27"/>
              <p:cNvPicPr>
                <a:picLocks noChangeAspect="1"/>
              </p:cNvPicPr>
              <p:nvPr/>
            </p:nvPicPr>
            <p:blipFill>
              <a:blip r:embed="rId4"/>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702158"/>
              <a:ext cx="3191472" cy="2489374"/>
              <a:chOff x="3525268" y="744969"/>
              <a:chExt cx="3191472" cy="2489374"/>
            </a:xfrm>
          </p:grpSpPr>
          <p:pic>
            <p:nvPicPr>
              <p:cNvPr id="32" name="Picture 31"/>
              <p:cNvPicPr>
                <a:picLocks noChangeAspect="1"/>
              </p:cNvPicPr>
              <p:nvPr/>
            </p:nvPicPr>
            <p:blipFill>
              <a:blip r:embed="rId5"/>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
          <p:nvSpPr>
            <p:cNvPr id="3" name="TextBox 2"/>
            <p:cNvSpPr txBox="1"/>
            <p:nvPr/>
          </p:nvSpPr>
          <p:spPr>
            <a:xfrm>
              <a:off x="5726611" y="3320691"/>
              <a:ext cx="2733334" cy="307777"/>
            </a:xfrm>
            <a:prstGeom prst="rect">
              <a:avLst/>
            </a:prstGeom>
            <a:noFill/>
          </p:spPr>
          <p:txBody>
            <a:bodyPr wrap="square" rtlCol="0">
              <a:spAutoFit/>
            </a:bodyPr>
            <a:lstStyle/>
            <a:p>
              <a:pPr algn="ctr"/>
              <a:r>
                <a:rPr lang="en-GB" sz="1400" dirty="0" smtClean="0"/>
                <a:t>A data point in coordinates (</a:t>
              </a:r>
              <a:r>
                <a:rPr lang="en-GB" sz="1400" dirty="0" err="1" smtClean="0"/>
                <a:t>x,y</a:t>
              </a:r>
              <a:r>
                <a:rPr lang="en-GB" sz="1400" dirty="0" smtClean="0"/>
                <a:t>)</a:t>
              </a:r>
              <a:endParaRPr lang="en-GB" sz="1400" dirty="0"/>
            </a:p>
          </p:txBody>
        </p:sp>
        <p:sp>
          <p:nvSpPr>
            <p:cNvPr id="40" name="TextBox 39"/>
            <p:cNvSpPr txBox="1"/>
            <p:nvPr/>
          </p:nvSpPr>
          <p:spPr>
            <a:xfrm>
              <a:off x="5240739" y="6145232"/>
              <a:ext cx="3643953" cy="623587"/>
            </a:xfrm>
            <a:prstGeom prst="rect">
              <a:avLst/>
            </a:prstGeom>
            <a:noFill/>
          </p:spPr>
          <p:txBody>
            <a:bodyPr wrap="square" rtlCol="0">
              <a:spAutoFit/>
            </a:bodyPr>
            <a:lstStyle/>
            <a:p>
              <a:pPr algn="ctr"/>
              <a:r>
                <a:rPr lang="en-GB" sz="1400" dirty="0" smtClean="0"/>
                <a:t>The data point in the new rotated-axis coordinates (</a:t>
              </a:r>
              <a:r>
                <a:rPr lang="en-GB" sz="1400" dirty="0" err="1" smtClean="0"/>
                <a:t>x’,y</a:t>
              </a:r>
              <a:r>
                <a:rPr lang="en-GB" sz="1400" dirty="0" smtClean="0"/>
                <a:t>’)</a:t>
              </a:r>
              <a:endParaRPr lang="en-GB" sz="1400" dirty="0"/>
            </a:p>
          </p:txBody>
        </p:sp>
        <p:sp>
          <p:nvSpPr>
            <p:cNvPr id="11" name="Rectangle 10"/>
            <p:cNvSpPr/>
            <p:nvPr/>
          </p:nvSpPr>
          <p:spPr>
            <a:xfrm>
              <a:off x="5240740" y="890140"/>
              <a:ext cx="3643953" cy="6034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p:nvPr/>
          </p:nvCxnSpPr>
          <p:spPr>
            <a:xfrm>
              <a:off x="5240740" y="3702157"/>
              <a:ext cx="364395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B618B61-527C-4902-86BE-9FC11539FD60}" type="datetime1">
              <a:rPr lang="en-GB" smtClean="0"/>
              <a:t>26/01/2017</a:t>
            </a:fld>
            <a:endParaRPr lang="en-US"/>
          </a:p>
        </p:txBody>
      </p:sp>
      <p:sp>
        <p:nvSpPr>
          <p:cNvPr id="6" name="Footer Placeholder 5"/>
          <p:cNvSpPr>
            <a:spLocks noGrp="1"/>
          </p:cNvSpPr>
          <p:nvPr>
            <p:ph type="ftr" sz="quarter" idx="11"/>
          </p:nvPr>
        </p:nvSpPr>
        <p:spPr/>
        <p:txBody>
          <a:bodyPr/>
          <a:lstStyle/>
          <a:p>
            <a:r>
              <a:rPr lang="en-US" smtClean="0"/>
              <a:t>Connecting Nutrition and Health</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6</a:t>
            </a:fld>
            <a:endParaRPr lang="en-US" dirty="0"/>
          </a:p>
        </p:txBody>
      </p:sp>
      <p:sp>
        <p:nvSpPr>
          <p:cNvPr id="41" name="Title 5"/>
          <p:cNvSpPr txBox="1">
            <a:spLocks/>
          </p:cNvSpPr>
          <p:nvPr/>
        </p:nvSpPr>
        <p:spPr>
          <a:xfrm>
            <a:off x="457200" y="274638"/>
            <a:ext cx="8229600" cy="7921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Principal Component Analysis</a:t>
            </a:r>
            <a:endParaRPr lang="en-GB" dirty="0"/>
          </a:p>
        </p:txBody>
      </p:sp>
    </p:spTree>
    <p:extLst>
      <p:ext uri="{BB962C8B-B14F-4D97-AF65-F5344CB8AC3E}">
        <p14:creationId xmlns:p14="http://schemas.microsoft.com/office/powerpoint/2010/main" val="9820844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References</a:t>
            </a:r>
            <a:endParaRPr lang="en-GB" dirty="0"/>
          </a:p>
        </p:txBody>
      </p:sp>
      <p:sp>
        <p:nvSpPr>
          <p:cNvPr id="8" name="Content Placeholder 7"/>
          <p:cNvSpPr>
            <a:spLocks noGrp="1"/>
          </p:cNvSpPr>
          <p:nvPr>
            <p:ph idx="1"/>
          </p:nvPr>
        </p:nvSpPr>
        <p:spPr>
          <a:xfrm>
            <a:off x="457200" y="1066800"/>
            <a:ext cx="8229600" cy="5059363"/>
          </a:xfrm>
        </p:spPr>
        <p:txBody>
          <a:bodyPr/>
          <a:lstStyle/>
          <a:p>
            <a:pPr>
              <a:spcBef>
                <a:spcPts val="0"/>
              </a:spcBef>
              <a:spcAft>
                <a:spcPts val="1200"/>
              </a:spcAft>
            </a:pPr>
            <a:r>
              <a:rPr lang="en-GB" dirty="0" err="1">
                <a:ea typeface="Times New Roman"/>
                <a:cs typeface="Calibri"/>
              </a:rPr>
              <a:t>Vlassis</a:t>
            </a:r>
            <a:r>
              <a:rPr lang="en-GB" dirty="0">
                <a:ea typeface="Times New Roman"/>
                <a:cs typeface="Calibri"/>
              </a:rPr>
              <a:t>, N., </a:t>
            </a:r>
            <a:r>
              <a:rPr lang="en-GB" dirty="0" err="1">
                <a:ea typeface="Times New Roman"/>
                <a:cs typeface="Calibri"/>
              </a:rPr>
              <a:t>Glaab</a:t>
            </a:r>
            <a:r>
              <a:rPr lang="en-GB" dirty="0">
                <a:ea typeface="Times New Roman"/>
                <a:cs typeface="Calibri"/>
              </a:rPr>
              <a:t>, E. (2015) </a:t>
            </a:r>
            <a:r>
              <a:rPr lang="en-GB" i="1" dirty="0" err="1">
                <a:ea typeface="Times New Roman"/>
                <a:cs typeface="Calibri"/>
              </a:rPr>
              <a:t>GenePEN</a:t>
            </a:r>
            <a:r>
              <a:rPr lang="en-GB" i="1" dirty="0">
                <a:ea typeface="Times New Roman"/>
                <a:cs typeface="Calibri"/>
              </a:rPr>
              <a:t>: analysis of network activity alterations in complex diseases via the pairwise elastic net</a:t>
            </a:r>
            <a:r>
              <a:rPr lang="en-GB" dirty="0">
                <a:ea typeface="Times New Roman"/>
                <a:cs typeface="Calibri"/>
              </a:rPr>
              <a:t>. Stat. Appl. Genet. Mol. Biol. 2015; 14(2): 221-224</a:t>
            </a:r>
            <a:r>
              <a:rPr lang="en-GB" dirty="0" smtClean="0">
                <a:ea typeface="Times New Roman"/>
                <a:cs typeface="Calibri"/>
              </a:rPr>
              <a:t>.</a:t>
            </a:r>
          </a:p>
          <a:p>
            <a:pPr>
              <a:spcBef>
                <a:spcPts val="0"/>
              </a:spcBef>
              <a:spcAft>
                <a:spcPts val="1200"/>
              </a:spcAft>
            </a:pPr>
            <a:r>
              <a:rPr lang="en-GB" dirty="0" smtClean="0">
                <a:ea typeface="Times New Roman"/>
                <a:cs typeface="Calibri"/>
              </a:rPr>
              <a:t>Statistical Learning with Sparsity: The Lasso and Generalisations, Trevor Hastie, Robert </a:t>
            </a:r>
            <a:r>
              <a:rPr lang="en-GB" dirty="0" err="1" smtClean="0">
                <a:ea typeface="Times New Roman"/>
                <a:cs typeface="Calibri"/>
              </a:rPr>
              <a:t>Tibshirani</a:t>
            </a:r>
            <a:r>
              <a:rPr lang="en-GB" dirty="0" smtClean="0">
                <a:ea typeface="Times New Roman"/>
                <a:cs typeface="Calibri"/>
              </a:rPr>
              <a:t>, Martin Wainwright, CRC Press, 2015</a:t>
            </a:r>
          </a:p>
          <a:p>
            <a:pPr>
              <a:spcBef>
                <a:spcPts val="0"/>
              </a:spcBef>
              <a:spcAft>
                <a:spcPts val="1200"/>
              </a:spcAft>
            </a:pPr>
            <a:r>
              <a:rPr lang="en-GB" dirty="0" smtClean="0"/>
              <a:t>Integrating Omics Data, George Tseng, </a:t>
            </a:r>
            <a:r>
              <a:rPr lang="en-GB" dirty="0" err="1" smtClean="0"/>
              <a:t>Debashis</a:t>
            </a:r>
            <a:r>
              <a:rPr lang="en-GB" dirty="0" smtClean="0"/>
              <a:t> Ghosh, </a:t>
            </a:r>
            <a:r>
              <a:rPr lang="en-GB" dirty="0" err="1" smtClean="0"/>
              <a:t>Xianghong</a:t>
            </a:r>
            <a:r>
              <a:rPr lang="en-GB" dirty="0" smtClean="0"/>
              <a:t> Jasmine Zhou, Cambridge University Press, 2015.</a:t>
            </a:r>
          </a:p>
          <a:p>
            <a:pPr>
              <a:spcBef>
                <a:spcPts val="0"/>
              </a:spcBef>
              <a:spcAft>
                <a:spcPts val="1200"/>
              </a:spcAft>
            </a:pPr>
            <a:endParaRPr lang="en-GB" dirty="0" smtClean="0"/>
          </a:p>
          <a:p>
            <a:pPr>
              <a:spcBef>
                <a:spcPts val="0"/>
              </a:spcBef>
              <a:spcAft>
                <a:spcPts val="1200"/>
              </a:spcAft>
            </a:pPr>
            <a:endParaRPr lang="en-GB" dirty="0"/>
          </a:p>
        </p:txBody>
      </p:sp>
      <p:sp>
        <p:nvSpPr>
          <p:cNvPr id="4" name="Date Placeholder 3"/>
          <p:cNvSpPr>
            <a:spLocks noGrp="1"/>
          </p:cNvSpPr>
          <p:nvPr>
            <p:ph type="dt" sz="half" idx="10"/>
          </p:nvPr>
        </p:nvSpPr>
        <p:spPr/>
        <p:txBody>
          <a:bodyPr/>
          <a:lstStyle/>
          <a:p>
            <a:fld id="{B2C87E9C-715D-4915-AEE9-1F01B8B171FA}" type="datetime1">
              <a:rPr lang="en-GB" smtClean="0"/>
              <a:t>26/01/2017</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51</a:t>
            </a:fld>
            <a:endParaRPr lang="en-US"/>
          </a:p>
        </p:txBody>
      </p:sp>
    </p:spTree>
    <p:extLst>
      <p:ext uri="{BB962C8B-B14F-4D97-AF65-F5344CB8AC3E}">
        <p14:creationId xmlns:p14="http://schemas.microsoft.com/office/powerpoint/2010/main" val="115959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r="4290"/>
          <a:stretch/>
        </p:blipFill>
        <p:spPr>
          <a:xfrm>
            <a:off x="3849" y="0"/>
            <a:ext cx="9140151" cy="6858000"/>
          </a:xfrm>
          <a:prstGeom prst="rect">
            <a:avLst/>
          </a:prstGeom>
        </p:spPr>
      </p:pic>
      <p:sp>
        <p:nvSpPr>
          <p:cNvPr id="7" name="Rectangle 6"/>
          <p:cNvSpPr/>
          <p:nvPr/>
        </p:nvSpPr>
        <p:spPr>
          <a:xfrm>
            <a:off x="6342736" y="5799876"/>
            <a:ext cx="2386013" cy="686942"/>
          </a:xfrm>
          <a:prstGeom prst="rect">
            <a:avLst/>
          </a:prstGeom>
          <a:solidFill>
            <a:srgbClr val="E2E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6427796" y="5869324"/>
            <a:ext cx="2212447" cy="532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smtClean="0">
                <a:latin typeface="Roboto" panose="02000000000000000000" pitchFamily="2" charset="0"/>
                <a:ea typeface="Roboto" panose="02000000000000000000" pitchFamily="2" charset="0"/>
              </a:rPr>
              <a:t>Thank you!</a:t>
            </a:r>
            <a:endParaRPr lang="en-GB" sz="3200" dirty="0">
              <a:latin typeface="Roboto" panose="02000000000000000000" pitchFamily="2" charset="0"/>
              <a:ea typeface="Roboto" panose="02000000000000000000" pitchFamily="2"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24" y="6343650"/>
            <a:ext cx="1446579" cy="267203"/>
          </a:xfrm>
          <a:prstGeom prst="rect">
            <a:avLst/>
          </a:prstGeom>
        </p:spPr>
      </p:pic>
    </p:spTree>
    <p:extLst>
      <p:ext uri="{BB962C8B-B14F-4D97-AF65-F5344CB8AC3E}">
        <p14:creationId xmlns:p14="http://schemas.microsoft.com/office/powerpoint/2010/main" val="11678336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860DD-50DB-4F8D-ADE3-FAE55CB66E79}" type="datetime1">
              <a:rPr lang="en-GB" smtClean="0"/>
              <a:t>26/01/2017</a:t>
            </a:fld>
            <a:endParaRPr lang="en-US"/>
          </a:p>
        </p:txBody>
      </p:sp>
      <p:sp>
        <p:nvSpPr>
          <p:cNvPr id="3" name="Footer Placeholder 2"/>
          <p:cNvSpPr>
            <a:spLocks noGrp="1"/>
          </p:cNvSpPr>
          <p:nvPr>
            <p:ph type="ftr" sz="quarter" idx="11"/>
          </p:nvPr>
        </p:nvSpPr>
        <p:spPr/>
        <p:txBody>
          <a:bodyPr/>
          <a:lstStyle/>
          <a:p>
            <a:r>
              <a:rPr lang="en-US" smtClean="0"/>
              <a:t>Connecting Nutrition and Health</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53</a:t>
            </a:fld>
            <a:endParaRPr lang="en-US"/>
          </a:p>
        </p:txBody>
      </p:sp>
    </p:spTree>
    <p:extLst>
      <p:ext uri="{BB962C8B-B14F-4D97-AF65-F5344CB8AC3E}">
        <p14:creationId xmlns:p14="http://schemas.microsoft.com/office/powerpoint/2010/main" val="379374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New section??</a:t>
            </a:r>
            <a:endParaRPr lang="en-GB" dirty="0"/>
          </a:p>
        </p:txBody>
      </p:sp>
      <p:sp>
        <p:nvSpPr>
          <p:cNvPr id="3" name="Text Placeholder 2"/>
          <p:cNvSpPr>
            <a:spLocks noGrp="1"/>
          </p:cNvSpPr>
          <p:nvPr>
            <p:ph type="body" idx="1"/>
          </p:nvPr>
        </p:nvSpPr>
        <p:spPr/>
        <p:txBody>
          <a:bodyPr/>
          <a:lstStyle/>
          <a:p>
            <a:r>
              <a:rPr lang="en-GB" dirty="0" smtClean="0"/>
              <a:t>Part VII</a:t>
            </a:r>
            <a:endParaRPr lang="en-GB" dirty="0"/>
          </a:p>
        </p:txBody>
      </p:sp>
      <p:sp>
        <p:nvSpPr>
          <p:cNvPr id="4" name="Date Placeholder 3"/>
          <p:cNvSpPr>
            <a:spLocks noGrp="1"/>
          </p:cNvSpPr>
          <p:nvPr>
            <p:ph type="dt" sz="half" idx="10"/>
          </p:nvPr>
        </p:nvSpPr>
        <p:spPr/>
        <p:txBody>
          <a:bodyPr/>
          <a:lstStyle/>
          <a:p>
            <a:fld id="{141751C2-ECCE-4895-BBDA-064A0D9AA9F2}" type="datetime1">
              <a:rPr lang="en-GB" smtClean="0"/>
              <a:t>26/01/2017</a:t>
            </a:fld>
            <a:endParaRPr lang="en-US"/>
          </a:p>
        </p:txBody>
      </p:sp>
      <p:sp>
        <p:nvSpPr>
          <p:cNvPr id="5" name="Footer Placeholder 4"/>
          <p:cNvSpPr>
            <a:spLocks noGrp="1"/>
          </p:cNvSpPr>
          <p:nvPr>
            <p:ph type="ftr" sz="quarter" idx="11"/>
          </p:nvPr>
        </p:nvSpPr>
        <p:spPr/>
        <p:txBody>
          <a:bodyPr/>
          <a:lstStyle/>
          <a:p>
            <a:r>
              <a:rPr lang="en-US" dirty="0" smtClean="0"/>
              <a:t>Connecting Nutrition and Health</a:t>
            </a:r>
            <a:endParaRPr lang="en-US" dirty="0"/>
          </a:p>
        </p:txBody>
      </p:sp>
      <p:sp>
        <p:nvSpPr>
          <p:cNvPr id="6" name="Slide Number Placeholder 5"/>
          <p:cNvSpPr>
            <a:spLocks noGrp="1"/>
          </p:cNvSpPr>
          <p:nvPr>
            <p:ph type="sldNum" sz="quarter" idx="12"/>
          </p:nvPr>
        </p:nvSpPr>
        <p:spPr/>
        <p:txBody>
          <a:bodyPr/>
          <a:lstStyle/>
          <a:p>
            <a:fld id="{4B6C3A51-3C17-0249-9ECC-FA6C0DA4621B}" type="slidenum">
              <a:rPr lang="en-US" smtClean="0"/>
              <a:t>54</a:t>
            </a:fld>
            <a:endParaRPr lang="en-US"/>
          </a:p>
        </p:txBody>
      </p:sp>
    </p:spTree>
    <p:extLst>
      <p:ext uri="{BB962C8B-B14F-4D97-AF65-F5344CB8AC3E}">
        <p14:creationId xmlns:p14="http://schemas.microsoft.com/office/powerpoint/2010/main" val="1804334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2"/>
          <p:cNvSpPr txBox="1">
            <a:spLocks/>
          </p:cNvSpPr>
          <p:nvPr/>
        </p:nvSpPr>
        <p:spPr>
          <a:xfrm>
            <a:off x="366183" y="66675"/>
            <a:ext cx="7349067" cy="6572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800" b="1" dirty="0" smtClean="0">
                <a:solidFill>
                  <a:schemeClr val="bg1"/>
                </a:solidFill>
                <a:cs typeface="Gill Sans" charset="0"/>
              </a:rPr>
              <a:t>The workflow</a:t>
            </a:r>
            <a:endParaRPr lang="en-US" sz="2800" b="1" dirty="0" smtClean="0">
              <a:solidFill>
                <a:schemeClr val="bg1"/>
              </a:solidFill>
              <a:cs typeface="Gill Sans" charset="0"/>
            </a:endParaRPr>
          </a:p>
          <a:p>
            <a:endParaRPr lang="en-US" dirty="0">
              <a:solidFill>
                <a:schemeClr val="bg1"/>
              </a:solidFill>
            </a:endParaRPr>
          </a:p>
        </p:txBody>
      </p:sp>
      <p:sp>
        <p:nvSpPr>
          <p:cNvPr id="3" name="TextBox 2"/>
          <p:cNvSpPr txBox="1"/>
          <p:nvPr/>
        </p:nvSpPr>
        <p:spPr>
          <a:xfrm>
            <a:off x="580268" y="1742366"/>
            <a:ext cx="1234683" cy="369332"/>
          </a:xfrm>
          <a:prstGeom prst="rect">
            <a:avLst/>
          </a:prstGeom>
          <a:noFill/>
        </p:spPr>
        <p:txBody>
          <a:bodyPr wrap="none" rtlCol="0">
            <a:spAutoFit/>
          </a:bodyPr>
          <a:lstStyle/>
          <a:p>
            <a:pPr algn="ctr"/>
            <a:r>
              <a:rPr lang="en-GB" dirty="0" smtClean="0"/>
              <a:t>Omics data</a:t>
            </a:r>
          </a:p>
        </p:txBody>
      </p:sp>
      <p:sp>
        <p:nvSpPr>
          <p:cNvPr id="4" name="Rectangle 3"/>
          <p:cNvSpPr/>
          <p:nvPr/>
        </p:nvSpPr>
        <p:spPr>
          <a:xfrm>
            <a:off x="2545518" y="1658671"/>
            <a:ext cx="1596430" cy="520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Pre-processing</a:t>
            </a:r>
            <a:endParaRPr lang="en-GB" dirty="0"/>
          </a:p>
        </p:txBody>
      </p:sp>
      <p:sp>
        <p:nvSpPr>
          <p:cNvPr id="13" name="TextBox 12"/>
          <p:cNvSpPr txBox="1"/>
          <p:nvPr/>
        </p:nvSpPr>
        <p:spPr>
          <a:xfrm>
            <a:off x="4574936" y="1595018"/>
            <a:ext cx="1485874" cy="646331"/>
          </a:xfrm>
          <a:prstGeom prst="rect">
            <a:avLst/>
          </a:prstGeom>
          <a:noFill/>
        </p:spPr>
        <p:txBody>
          <a:bodyPr wrap="square" rtlCol="0">
            <a:spAutoFit/>
          </a:bodyPr>
          <a:lstStyle/>
          <a:p>
            <a:pPr algn="ctr"/>
            <a:r>
              <a:rPr lang="en-GB" dirty="0" smtClean="0"/>
              <a:t>Normalised Data</a:t>
            </a:r>
            <a:endParaRPr lang="en-GB" dirty="0"/>
          </a:p>
        </p:txBody>
      </p:sp>
      <p:sp>
        <p:nvSpPr>
          <p:cNvPr id="14" name="Rectangle 13"/>
          <p:cNvSpPr/>
          <p:nvPr/>
        </p:nvSpPr>
        <p:spPr>
          <a:xfrm>
            <a:off x="6699318" y="1570827"/>
            <a:ext cx="2249574" cy="7124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Mapping </a:t>
            </a:r>
          </a:p>
          <a:p>
            <a:pPr algn="ctr"/>
            <a:r>
              <a:rPr lang="en-GB" dirty="0" smtClean="0"/>
              <a:t>-Human PPI Network-</a:t>
            </a:r>
            <a:endParaRPr lang="en-GB" dirty="0"/>
          </a:p>
        </p:txBody>
      </p:sp>
      <p:sp>
        <p:nvSpPr>
          <p:cNvPr id="15" name="TextBox 14"/>
          <p:cNvSpPr txBox="1"/>
          <p:nvPr/>
        </p:nvSpPr>
        <p:spPr>
          <a:xfrm>
            <a:off x="7003144" y="3089386"/>
            <a:ext cx="1644952" cy="646331"/>
          </a:xfrm>
          <a:prstGeom prst="rect">
            <a:avLst/>
          </a:prstGeom>
          <a:noFill/>
        </p:spPr>
        <p:txBody>
          <a:bodyPr wrap="square" rtlCol="0">
            <a:spAutoFit/>
          </a:bodyPr>
          <a:lstStyle/>
          <a:p>
            <a:pPr algn="ctr"/>
            <a:r>
              <a:rPr lang="en-GB" dirty="0" smtClean="0"/>
              <a:t>Networks (PPI, GRN)</a:t>
            </a:r>
          </a:p>
        </p:txBody>
      </p:sp>
      <p:sp>
        <p:nvSpPr>
          <p:cNvPr id="16" name="Rectangle 15"/>
          <p:cNvSpPr/>
          <p:nvPr/>
        </p:nvSpPr>
        <p:spPr>
          <a:xfrm>
            <a:off x="4208937" y="2955355"/>
            <a:ext cx="1851873"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Extract connected components</a:t>
            </a:r>
            <a:endParaRPr lang="en-GB" dirty="0"/>
          </a:p>
        </p:txBody>
      </p:sp>
      <p:sp>
        <p:nvSpPr>
          <p:cNvPr id="17" name="TextBox 16"/>
          <p:cNvSpPr txBox="1"/>
          <p:nvPr/>
        </p:nvSpPr>
        <p:spPr>
          <a:xfrm>
            <a:off x="2325362" y="3227886"/>
            <a:ext cx="1485874" cy="369332"/>
          </a:xfrm>
          <a:prstGeom prst="rect">
            <a:avLst/>
          </a:prstGeom>
          <a:noFill/>
        </p:spPr>
        <p:txBody>
          <a:bodyPr wrap="square" rtlCol="0">
            <a:spAutoFit/>
          </a:bodyPr>
          <a:lstStyle/>
          <a:p>
            <a:pPr algn="ctr"/>
            <a:r>
              <a:rPr lang="en-GB" dirty="0" smtClean="0"/>
              <a:t>Sub-graphs</a:t>
            </a:r>
          </a:p>
        </p:txBody>
      </p:sp>
      <p:sp>
        <p:nvSpPr>
          <p:cNvPr id="19" name="Rectangle 18"/>
          <p:cNvSpPr/>
          <p:nvPr/>
        </p:nvSpPr>
        <p:spPr>
          <a:xfrm>
            <a:off x="259660" y="3089386"/>
            <a:ext cx="1421580" cy="627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genes </a:t>
            </a:r>
            <a:endParaRPr lang="en-GB" dirty="0"/>
          </a:p>
        </p:txBody>
      </p:sp>
      <p:sp>
        <p:nvSpPr>
          <p:cNvPr id="20" name="TextBox 19"/>
          <p:cNvSpPr txBox="1"/>
          <p:nvPr/>
        </p:nvSpPr>
        <p:spPr>
          <a:xfrm>
            <a:off x="195366" y="5034737"/>
            <a:ext cx="1485874" cy="646331"/>
          </a:xfrm>
          <a:prstGeom prst="rect">
            <a:avLst/>
          </a:prstGeom>
          <a:noFill/>
        </p:spPr>
        <p:txBody>
          <a:bodyPr wrap="square" rtlCol="0">
            <a:spAutoFit/>
          </a:bodyPr>
          <a:lstStyle/>
          <a:p>
            <a:pPr algn="ctr"/>
            <a:r>
              <a:rPr lang="en-GB" dirty="0" smtClean="0"/>
              <a:t>Subset of genes</a:t>
            </a:r>
          </a:p>
        </p:txBody>
      </p:sp>
      <p:sp>
        <p:nvSpPr>
          <p:cNvPr id="21" name="Rectangle 20"/>
          <p:cNvSpPr/>
          <p:nvPr/>
        </p:nvSpPr>
        <p:spPr>
          <a:xfrm>
            <a:off x="3084150" y="4900706"/>
            <a:ext cx="2249574" cy="9143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GenePEN</a:t>
            </a:r>
            <a:endParaRPr lang="en-GB" dirty="0" smtClean="0"/>
          </a:p>
          <a:p>
            <a:pPr algn="ctr"/>
            <a:r>
              <a:rPr lang="en-GB" dirty="0" err="1" smtClean="0"/>
              <a:t>MultiPEN</a:t>
            </a:r>
            <a:endParaRPr lang="en-GB" dirty="0" smtClean="0"/>
          </a:p>
          <a:p>
            <a:pPr algn="ctr"/>
            <a:r>
              <a:rPr lang="en-GB" dirty="0" smtClean="0"/>
              <a:t>ONION</a:t>
            </a:r>
            <a:endParaRPr lang="en-GB" dirty="0"/>
          </a:p>
        </p:txBody>
      </p:sp>
      <p:sp>
        <p:nvSpPr>
          <p:cNvPr id="22" name="TextBox 21"/>
          <p:cNvSpPr txBox="1"/>
          <p:nvPr/>
        </p:nvSpPr>
        <p:spPr>
          <a:xfrm>
            <a:off x="6699318" y="5035826"/>
            <a:ext cx="1485874" cy="646331"/>
          </a:xfrm>
          <a:prstGeom prst="rect">
            <a:avLst/>
          </a:prstGeom>
          <a:noFill/>
        </p:spPr>
        <p:txBody>
          <a:bodyPr wrap="square" rtlCol="0">
            <a:spAutoFit/>
          </a:bodyPr>
          <a:lstStyle/>
          <a:p>
            <a:pPr algn="ctr"/>
            <a:r>
              <a:rPr lang="en-GB" dirty="0" smtClean="0"/>
              <a:t>Feature Selection</a:t>
            </a:r>
          </a:p>
        </p:txBody>
      </p:sp>
      <p:cxnSp>
        <p:nvCxnSpPr>
          <p:cNvPr id="24" name="Straight Arrow Connector 23"/>
          <p:cNvCxnSpPr>
            <a:stCxn id="3" idx="3"/>
            <a:endCxn id="4" idx="1"/>
          </p:cNvCxnSpPr>
          <p:nvPr/>
        </p:nvCxnSpPr>
        <p:spPr>
          <a:xfrm flipV="1">
            <a:off x="1814951" y="1918719"/>
            <a:ext cx="730567" cy="8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13" idx="1"/>
          </p:cNvCxnSpPr>
          <p:nvPr/>
        </p:nvCxnSpPr>
        <p:spPr>
          <a:xfrm flipV="1">
            <a:off x="4141948" y="1918184"/>
            <a:ext cx="432988" cy="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3" idx="3"/>
            <a:endCxn id="14" idx="1"/>
          </p:cNvCxnSpPr>
          <p:nvPr/>
        </p:nvCxnSpPr>
        <p:spPr>
          <a:xfrm>
            <a:off x="6060810" y="1918184"/>
            <a:ext cx="638508" cy="8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2"/>
            <a:endCxn id="15" idx="0"/>
          </p:cNvCxnSpPr>
          <p:nvPr/>
        </p:nvCxnSpPr>
        <p:spPr>
          <a:xfrm>
            <a:off x="7824105" y="2283237"/>
            <a:ext cx="1515" cy="8061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1"/>
            <a:endCxn id="17" idx="3"/>
          </p:cNvCxnSpPr>
          <p:nvPr/>
        </p:nvCxnSpPr>
        <p:spPr>
          <a:xfrm flipH="1">
            <a:off x="3811236" y="3412552"/>
            <a:ext cx="3977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1"/>
            <a:endCxn id="16" idx="3"/>
          </p:cNvCxnSpPr>
          <p:nvPr/>
        </p:nvCxnSpPr>
        <p:spPr>
          <a:xfrm flipH="1">
            <a:off x="6060810" y="3412552"/>
            <a:ext cx="9423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7" idx="1"/>
            <a:endCxn id="19" idx="3"/>
          </p:cNvCxnSpPr>
          <p:nvPr/>
        </p:nvCxnSpPr>
        <p:spPr>
          <a:xfrm flipH="1" flipV="1">
            <a:off x="1681240" y="3403085"/>
            <a:ext cx="644122" cy="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0" idx="0"/>
          </p:cNvCxnSpPr>
          <p:nvPr/>
        </p:nvCxnSpPr>
        <p:spPr>
          <a:xfrm>
            <a:off x="938303" y="3735717"/>
            <a:ext cx="0" cy="1299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0" idx="3"/>
            <a:endCxn id="21" idx="1"/>
          </p:cNvCxnSpPr>
          <p:nvPr/>
        </p:nvCxnSpPr>
        <p:spPr>
          <a:xfrm>
            <a:off x="1681240" y="5357903"/>
            <a:ext cx="14029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1" idx="3"/>
            <a:endCxn id="22" idx="1"/>
          </p:cNvCxnSpPr>
          <p:nvPr/>
        </p:nvCxnSpPr>
        <p:spPr>
          <a:xfrm>
            <a:off x="5333724" y="5357903"/>
            <a:ext cx="1365594" cy="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fld id="{7AFDDACA-A6EC-496B-BD73-43ABBFB6C809}" type="datetime1">
              <a:rPr lang="en-GB" smtClean="0"/>
              <a:t>26/01/2017</a:t>
            </a:fld>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55</a:t>
            </a:fld>
            <a:endParaRPr lang="en-US" dirty="0"/>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Tree>
    <p:extLst>
      <p:ext uri="{BB962C8B-B14F-4D97-AF65-F5344CB8AC3E}">
        <p14:creationId xmlns:p14="http://schemas.microsoft.com/office/powerpoint/2010/main" val="386044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network assisted enrichment analysis</a:t>
            </a:r>
            <a:endParaRPr lang="en-GB" dirty="0"/>
          </a:p>
        </p:txBody>
      </p:sp>
      <p:sp>
        <p:nvSpPr>
          <p:cNvPr id="3" name="Date Placeholder 2"/>
          <p:cNvSpPr>
            <a:spLocks noGrp="1"/>
          </p:cNvSpPr>
          <p:nvPr>
            <p:ph type="dt" sz="half" idx="10"/>
          </p:nvPr>
        </p:nvSpPr>
        <p:spPr/>
        <p:txBody>
          <a:bodyPr/>
          <a:lstStyle/>
          <a:p>
            <a:fld id="{425D22C3-4881-4EF4-ACE3-DFFAF729E7C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56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28292520"/>
              </p:ext>
            </p:extLst>
          </p:nvPr>
        </p:nvGraphicFramePr>
        <p:xfrm>
          <a:off x="596900" y="1108710"/>
          <a:ext cx="7429500" cy="2001520"/>
        </p:xfrm>
        <a:graphic>
          <a:graphicData uri="http://schemas.openxmlformats.org/drawingml/2006/table">
            <a:tbl>
              <a:tblPr firstRow="1" bandRow="1">
                <a:tableStyleId>{5C22544A-7EE6-4342-B048-85BDC9FD1C3A}</a:tableStyleId>
              </a:tblPr>
              <a:tblGrid>
                <a:gridCol w="1546860"/>
                <a:gridCol w="1546860"/>
                <a:gridCol w="1546860"/>
                <a:gridCol w="278892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dirty="0" smtClean="0"/>
                        <a:t>Enrichment</a:t>
                      </a:r>
                      <a:r>
                        <a:rPr lang="en-GB" baseline="0" dirty="0" smtClean="0"/>
                        <a:t> measure</a:t>
                      </a:r>
                      <a:endParaRPr lang="en-GB" dirty="0"/>
                    </a:p>
                  </a:txBody>
                  <a:tcPr/>
                </a:tc>
              </a:tr>
              <a:tr h="370840">
                <a:tc>
                  <a:txBody>
                    <a:bodyPr/>
                    <a:lstStyle/>
                    <a:p>
                      <a:r>
                        <a:rPr lang="en-GB" sz="1400" dirty="0" smtClean="0"/>
                        <a:t>DINA</a:t>
                      </a:r>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Gambardella, 2013</a:t>
                      </a:r>
                    </a:p>
                  </a:txBody>
                  <a:tcPr/>
                </a:tc>
                <a:tc>
                  <a:txBody>
                    <a:bodyPr/>
                    <a:lstStyle/>
                    <a:p>
                      <a:r>
                        <a:rPr lang="en-GB" sz="1400" dirty="0" smtClean="0"/>
                        <a:t>KEGG</a:t>
                      </a:r>
                      <a:endParaRPr lang="en-GB" sz="1400" dirty="0"/>
                    </a:p>
                  </a:txBody>
                  <a:tcPr/>
                </a:tc>
                <a:tc>
                  <a:txBody>
                    <a:bodyPr/>
                    <a:lstStyle/>
                    <a:p>
                      <a:r>
                        <a:rPr lang="en-GB" sz="1400" dirty="0" smtClean="0"/>
                        <a:t>Entropy-like</a:t>
                      </a:r>
                      <a:r>
                        <a:rPr lang="en-GB" sz="1400" baseline="0" dirty="0" smtClean="0"/>
                        <a:t> measure for pathway activity</a:t>
                      </a:r>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r>
              <a:tr h="370840">
                <a:tc>
                  <a:txBody>
                    <a:bodyPr/>
                    <a:lstStyle/>
                    <a:p>
                      <a:r>
                        <a:rPr lang="en-GB" sz="1400" dirty="0" smtClean="0"/>
                        <a:t>PSIA</a:t>
                      </a:r>
                      <a:endParaRPr lang="en-GB" sz="1400" dirty="0"/>
                    </a:p>
                  </a:txBody>
                  <a:tcPr/>
                </a:tc>
                <a:tc>
                  <a:txBody>
                    <a:bodyPr/>
                    <a:lstStyle/>
                    <a:p>
                      <a:r>
                        <a:rPr lang="en-GB" sz="1400" baseline="0" dirty="0" err="1" smtClean="0"/>
                        <a:t>Tarca</a:t>
                      </a:r>
                      <a:r>
                        <a:rPr lang="en-GB" sz="1400" baseline="0" dirty="0" smtClean="0"/>
                        <a:t>, 2009</a:t>
                      </a:r>
                      <a:endParaRPr lang="en-GB" sz="1400" dirty="0"/>
                    </a:p>
                  </a:txBody>
                  <a:tcPr/>
                </a:tc>
                <a:tc>
                  <a:txBody>
                    <a:bodyPr/>
                    <a:lstStyle/>
                    <a:p>
                      <a:r>
                        <a:rPr lang="en-GB" sz="1400" dirty="0" err="1" smtClean="0"/>
                        <a:t>MsigDB</a:t>
                      </a:r>
                      <a:r>
                        <a:rPr lang="en-GB" sz="1400" dirty="0" smtClean="0"/>
                        <a:t>, KEGG</a:t>
                      </a:r>
                      <a:endParaRPr lang="en-GB" sz="1400" dirty="0"/>
                    </a:p>
                  </a:txBody>
                  <a:tcPr/>
                </a:tc>
                <a:tc>
                  <a:txBody>
                    <a:bodyPr/>
                    <a:lstStyle/>
                    <a:p>
                      <a:r>
                        <a:rPr lang="en-GB" sz="1400" dirty="0" smtClean="0"/>
                        <a:t>GSEA + signalling perturbation </a:t>
                      </a:r>
                      <a:endParaRPr lang="en-GB"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0776336"/>
              </p:ext>
            </p:extLst>
          </p:nvPr>
        </p:nvGraphicFramePr>
        <p:xfrm>
          <a:off x="596900" y="3831590"/>
          <a:ext cx="7734300" cy="3017520"/>
        </p:xfrm>
        <a:graphic>
          <a:graphicData uri="http://schemas.openxmlformats.org/drawingml/2006/table">
            <a:tbl>
              <a:tblPr firstRow="1" bandRow="1">
                <a:tableStyleId>{5C22544A-7EE6-4342-B048-85BDC9FD1C3A}</a:tableStyleId>
              </a:tblPr>
              <a:tblGrid>
                <a:gridCol w="1546860"/>
                <a:gridCol w="1546860"/>
                <a:gridCol w="1546860"/>
                <a:gridCol w="1546860"/>
                <a:gridCol w="1546860"/>
              </a:tblGrid>
              <a:tr h="370840">
                <a:tc>
                  <a:txBody>
                    <a:bodyPr/>
                    <a:lstStyle/>
                    <a:p>
                      <a:r>
                        <a:rPr lang="en-GB" dirty="0" smtClean="0"/>
                        <a:t>Tool</a:t>
                      </a:r>
                      <a:endParaRPr lang="en-GB" dirty="0"/>
                    </a:p>
                  </a:txBody>
                  <a:tcPr/>
                </a:tc>
                <a:tc>
                  <a:txBody>
                    <a:bodyPr/>
                    <a:lstStyle/>
                    <a:p>
                      <a:r>
                        <a:rPr lang="en-GB" dirty="0" smtClean="0"/>
                        <a:t>Method</a:t>
                      </a:r>
                      <a:endParaRPr lang="en-GB" dirty="0"/>
                    </a:p>
                  </a:txBody>
                  <a:tcPr/>
                </a:tc>
                <a:tc>
                  <a:txBody>
                    <a:bodyPr/>
                    <a:lstStyle/>
                    <a:p>
                      <a:r>
                        <a:rPr lang="en-GB" dirty="0" smtClean="0"/>
                        <a:t>Resource</a:t>
                      </a:r>
                      <a:endParaRPr lang="en-GB" dirty="0"/>
                    </a:p>
                  </a:txBody>
                  <a:tcPr/>
                </a:tc>
                <a:tc>
                  <a:txBody>
                    <a:bodyPr/>
                    <a:lstStyle/>
                    <a:p>
                      <a:r>
                        <a:rPr lang="en-GB" baseline="0" dirty="0" smtClean="0"/>
                        <a:t>Network activity measure</a:t>
                      </a:r>
                      <a:endParaRPr lang="en-GB" dirty="0"/>
                    </a:p>
                  </a:txBody>
                  <a:tcPr/>
                </a:tc>
                <a:tc>
                  <a:txBody>
                    <a:bodyPr/>
                    <a:lstStyle/>
                    <a:p>
                      <a:r>
                        <a:rPr lang="en-GB" dirty="0" smtClean="0"/>
                        <a:t>Biomarker selection</a:t>
                      </a:r>
                      <a:endParaRPr lang="en-GB" dirty="0"/>
                    </a:p>
                  </a:txBody>
                  <a:tcPr/>
                </a:tc>
              </a:tr>
              <a:tr h="370840">
                <a:tc>
                  <a:txBody>
                    <a:bodyPr/>
                    <a:lstStyle/>
                    <a:p>
                      <a:endParaRPr lang="en-GB"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400" dirty="0" smtClean="0"/>
                        <a:t>Sun, 90</a:t>
                      </a:r>
                    </a:p>
                  </a:txBody>
                  <a:tcPr/>
                </a:tc>
                <a:tc>
                  <a:txBody>
                    <a:bodyPr/>
                    <a:lstStyle/>
                    <a:p>
                      <a:endParaRPr lang="en-GB" sz="1400" dirty="0"/>
                    </a:p>
                  </a:txBody>
                  <a:tcPr/>
                </a:tc>
                <a:tc>
                  <a:txBody>
                    <a:bodyPr/>
                    <a:lstStyle/>
                    <a:p>
                      <a:r>
                        <a:rPr lang="en-GB" sz="1400" dirty="0" smtClean="0"/>
                        <a:t>Differential Interaction Networks</a:t>
                      </a:r>
                      <a:endParaRPr lang="en-GB" sz="1400" dirty="0"/>
                    </a:p>
                  </a:txBody>
                  <a:tcPr/>
                </a:tc>
                <a:tc>
                  <a:txBody>
                    <a:bodyPr/>
                    <a:lstStyle/>
                    <a:p>
                      <a:endParaRPr lang="en-GB" sz="1400" dirty="0"/>
                    </a:p>
                  </a:txBody>
                  <a:tcPr/>
                </a:tc>
              </a:tr>
              <a:tr h="370840">
                <a:tc>
                  <a:txBody>
                    <a:bodyPr/>
                    <a:lstStyle/>
                    <a:p>
                      <a:endParaRPr lang="en-GB" sz="1400" dirty="0"/>
                    </a:p>
                  </a:txBody>
                  <a:tcPr/>
                </a:tc>
                <a:tc>
                  <a:txBody>
                    <a:bodyPr/>
                    <a:lstStyle/>
                    <a:p>
                      <a:r>
                        <a:rPr lang="en-GB" sz="1400" dirty="0" smtClean="0"/>
                        <a:t>Islam, 91; Taylor, 92</a:t>
                      </a:r>
                      <a:endParaRPr lang="en-GB" sz="1400" dirty="0"/>
                    </a:p>
                  </a:txBody>
                  <a:tcPr/>
                </a:tc>
                <a:tc>
                  <a:txBody>
                    <a:bodyPr/>
                    <a:lstStyle/>
                    <a:p>
                      <a:endParaRPr lang="en-GB" sz="1400" dirty="0"/>
                    </a:p>
                  </a:txBody>
                  <a:tcPr/>
                </a:tc>
                <a:tc>
                  <a:txBody>
                    <a:bodyPr/>
                    <a:lstStyle/>
                    <a:p>
                      <a:r>
                        <a:rPr lang="en-GB" sz="1400" dirty="0" smtClean="0"/>
                        <a:t>Differential modules</a:t>
                      </a:r>
                      <a:endParaRPr lang="en-GB" sz="1400" dirty="0"/>
                    </a:p>
                  </a:txBody>
                  <a:tcPr/>
                </a:tc>
                <a:tc>
                  <a:txBody>
                    <a:bodyPr/>
                    <a:lstStyle/>
                    <a:p>
                      <a:r>
                        <a:rPr lang="en-GB" sz="1400" dirty="0" smtClean="0"/>
                        <a:t>Prognosis signature based on differences between hubs</a:t>
                      </a:r>
                      <a:r>
                        <a:rPr lang="en-GB" sz="1400" baseline="0" dirty="0" smtClean="0"/>
                        <a:t> in co-expression networks</a:t>
                      </a:r>
                      <a:endParaRPr lang="en-GB" sz="1400" dirty="0"/>
                    </a:p>
                  </a:txBody>
                  <a:tcPr/>
                </a:tc>
              </a:tr>
            </a:tbl>
          </a:graphicData>
        </a:graphic>
      </p:graphicFrame>
    </p:spTree>
    <p:extLst>
      <p:ext uri="{BB962C8B-B14F-4D97-AF65-F5344CB8AC3E}">
        <p14:creationId xmlns:p14="http://schemas.microsoft.com/office/powerpoint/2010/main" val="419364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679743" y="2083264"/>
            <a:ext cx="5702626" cy="3914540"/>
            <a:chOff x="1058333" y="833483"/>
            <a:chExt cx="6872783" cy="5224091"/>
          </a:xfrm>
        </p:grpSpPr>
        <p:grpSp>
          <p:nvGrpSpPr>
            <p:cNvPr id="22" name="Group 21"/>
            <p:cNvGrpSpPr/>
            <p:nvPr/>
          </p:nvGrpSpPr>
          <p:grpSpPr>
            <a:xfrm>
              <a:off x="1058333" y="833483"/>
              <a:ext cx="6739468" cy="5150739"/>
              <a:chOff x="1299633" y="571500"/>
              <a:chExt cx="6739468" cy="5150739"/>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258651"/>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39" y="5258651"/>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258651"/>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5116984"/>
                <a:ext cx="508472"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9" y="5116984"/>
                <a:ext cx="508472"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5116984"/>
                <a:ext cx="508472"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5116984"/>
                <a:ext cx="508472"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5116984"/>
                <a:ext cx="508472"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5116984"/>
                <a:ext cx="508472"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5116984"/>
                <a:ext cx="508472"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258651"/>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258651"/>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7" y="5258651"/>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258651"/>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
        <p:nvSpPr>
          <p:cNvPr id="2" name="TextBox 1"/>
          <p:cNvSpPr txBox="1"/>
          <p:nvPr/>
        </p:nvSpPr>
        <p:spPr>
          <a:xfrm>
            <a:off x="272955" y="1119116"/>
            <a:ext cx="8516203" cy="1077218"/>
          </a:xfrm>
          <a:prstGeom prst="rect">
            <a:avLst/>
          </a:prstGeom>
          <a:noFill/>
        </p:spPr>
        <p:txBody>
          <a:bodyPr wrap="square" rtlCol="0">
            <a:spAutoFit/>
          </a:bodyPr>
          <a:lstStyle/>
          <a:p>
            <a:r>
              <a:rPr lang="en-GB" sz="1600" dirty="0" smtClean="0"/>
              <a:t>Hierarchical clustering  is </a:t>
            </a:r>
            <a:r>
              <a:rPr lang="en-GB" sz="1600" dirty="0"/>
              <a:t>another way to visualise high dimensional data. It </a:t>
            </a:r>
            <a:r>
              <a:rPr lang="en-GB" sz="1600" dirty="0" smtClean="0"/>
              <a:t>clusters observations </a:t>
            </a:r>
            <a:r>
              <a:rPr lang="en-GB" sz="1600" dirty="0"/>
              <a:t>by distance and builds a hierarchical structure. It gives more </a:t>
            </a:r>
            <a:r>
              <a:rPr lang="en-GB" sz="1600" dirty="0" smtClean="0"/>
              <a:t>detailed information </a:t>
            </a:r>
            <a:r>
              <a:rPr lang="en-GB" sz="1600" dirty="0"/>
              <a:t>of the </a:t>
            </a:r>
            <a:r>
              <a:rPr lang="en-GB" sz="1600" dirty="0" smtClean="0"/>
              <a:t>differences </a:t>
            </a:r>
            <a:r>
              <a:rPr lang="en-GB" sz="1600" dirty="0"/>
              <a:t>among clusters, for example, what genes contributes </a:t>
            </a:r>
            <a:r>
              <a:rPr lang="en-GB" sz="1600" dirty="0" smtClean="0"/>
              <a:t>the most </a:t>
            </a:r>
            <a:r>
              <a:rPr lang="en-GB" sz="1600" dirty="0"/>
              <a:t>to the </a:t>
            </a:r>
            <a:r>
              <a:rPr lang="en-GB" sz="1600" dirty="0" smtClean="0"/>
              <a:t>differences </a:t>
            </a:r>
            <a:r>
              <a:rPr lang="en-GB" sz="1600" dirty="0"/>
              <a:t>between two clusters.</a:t>
            </a:r>
          </a:p>
        </p:txBody>
      </p:sp>
      <p:sp>
        <p:nvSpPr>
          <p:cNvPr id="3" name="Date Placeholder 2"/>
          <p:cNvSpPr>
            <a:spLocks noGrp="1"/>
          </p:cNvSpPr>
          <p:nvPr>
            <p:ph type="dt" sz="half" idx="10"/>
          </p:nvPr>
        </p:nvSpPr>
        <p:spPr/>
        <p:txBody>
          <a:bodyPr/>
          <a:lstStyle/>
          <a:p>
            <a:fld id="{43DDC2FB-E552-4570-8B83-2150ED6DE68B}" type="datetime1">
              <a:rPr lang="en-GB" smtClean="0"/>
              <a:t>26/01/2017</a:t>
            </a:fld>
            <a:endParaRPr lang="en-US"/>
          </a:p>
        </p:txBody>
      </p:sp>
      <p:sp>
        <p:nvSpPr>
          <p:cNvPr id="4" name="Footer Placeholder 3"/>
          <p:cNvSpPr>
            <a:spLocks noGrp="1"/>
          </p:cNvSpPr>
          <p:nvPr>
            <p:ph type="ftr" sz="quarter" idx="11"/>
          </p:nvPr>
        </p:nvSpPr>
        <p:spPr/>
        <p:txBody>
          <a:bodyPr/>
          <a:lstStyle/>
          <a:p>
            <a:r>
              <a:rPr lang="en-US" smtClean="0"/>
              <a:t>Connecting Nutrition and Health</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7</a:t>
            </a:fld>
            <a:endParaRPr lang="en-US"/>
          </a:p>
        </p:txBody>
      </p:sp>
      <p:sp>
        <p:nvSpPr>
          <p:cNvPr id="3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Hierarchical Clustering</a:t>
            </a:r>
            <a:endParaRPr lang="en-GB" dirty="0"/>
          </a:p>
        </p:txBody>
      </p:sp>
      <p:sp>
        <p:nvSpPr>
          <p:cNvPr id="40" name="Rectangle 39"/>
          <p:cNvSpPr/>
          <p:nvPr/>
        </p:nvSpPr>
        <p:spPr>
          <a:xfrm>
            <a:off x="259660" y="6117391"/>
            <a:ext cx="8689232" cy="307777"/>
          </a:xfrm>
          <a:prstGeom prst="rect">
            <a:avLst/>
          </a:prstGeom>
        </p:spPr>
        <p:txBody>
          <a:bodyPr wrap="square">
            <a:spAutoFit/>
          </a:bodyPr>
          <a:lstStyle/>
          <a:p>
            <a:pPr algn="just"/>
            <a:r>
              <a:rPr lang="en-GB" sz="1400" dirty="0">
                <a:highlight>
                  <a:srgbClr val="FFFFFF"/>
                </a:highlight>
              </a:rPr>
              <a:t>Omar Al-</a:t>
            </a:r>
            <a:r>
              <a:rPr lang="en-GB" sz="1400" dirty="0" err="1">
                <a:highlight>
                  <a:srgbClr val="FFFFFF"/>
                </a:highlight>
              </a:rPr>
              <a:t>Kadhi</a:t>
            </a:r>
            <a:r>
              <a:rPr lang="en-GB" sz="1400" dirty="0" smtClean="0">
                <a:highlight>
                  <a:srgbClr val="FFFFFF"/>
                </a:highlight>
              </a:rPr>
              <a:t>, Maria Traka, et al.,  submitted 2017.</a:t>
            </a:r>
            <a:endParaRPr lang="en-US" sz="1400" dirty="0">
              <a:latin typeface="Calibri"/>
              <a:cs typeface="Calibri"/>
            </a:endParaRPr>
          </a:p>
        </p:txBody>
      </p:sp>
    </p:spTree>
    <p:extLst>
      <p:ext uri="{BB962C8B-B14F-4D97-AF65-F5344CB8AC3E}">
        <p14:creationId xmlns:p14="http://schemas.microsoft.com/office/powerpoint/2010/main" val="591891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A sparse statistical model is one on which only a relatively small number of parameters (or predictors) play an important role. </a:t>
            </a:r>
            <a:endParaRPr lang="en-GB" dirty="0"/>
          </a:p>
          <a:p>
            <a:pPr marL="285750" indent="-285750">
              <a:lnSpc>
                <a:spcPct val="150000"/>
              </a:lnSpc>
              <a:buFont typeface="Arial" panose="020B0604020202020204" pitchFamily="34" charset="0"/>
              <a:buChar char="•"/>
            </a:pPr>
            <a:r>
              <a:rPr lang="en-GB" dirty="0" smtClean="0"/>
              <a:t>For example, we hope that not all of the 30,000 or so genes in the human body are directly involved in the process that leads to the development of cancer.</a:t>
            </a:r>
            <a:endParaRPr lang="en-GB" dirty="0"/>
          </a:p>
          <a:p>
            <a:pPr marL="285750" indent="-285750">
              <a:lnSpc>
                <a:spcPct val="150000"/>
              </a:lnSpc>
              <a:buFont typeface="Arial" panose="020B0604020202020204" pitchFamily="34" charset="0"/>
              <a:buChar char="•"/>
            </a:pPr>
            <a:r>
              <a:rPr lang="en-GB" dirty="0" smtClean="0"/>
              <a:t>Methods that study sparsity to help recover the underlying signal of the data.</a:t>
            </a:r>
          </a:p>
        </p:txBody>
      </p:sp>
      <p:sp>
        <p:nvSpPr>
          <p:cNvPr id="4" name="TextBox 3"/>
          <p:cNvSpPr txBox="1"/>
          <p:nvPr/>
        </p:nvSpPr>
        <p:spPr>
          <a:xfrm>
            <a:off x="520700" y="3556742"/>
            <a:ext cx="7912099"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t>Linear regression</a:t>
            </a:r>
            <a:endParaRPr lang="is-IS" dirty="0"/>
          </a:p>
          <a:p>
            <a:pPr marL="285750" indent="-285750">
              <a:lnSpc>
                <a:spcPct val="150000"/>
              </a:lnSpc>
              <a:buFont typeface="Arial" panose="020B0604020202020204" pitchFamily="34" charset="0"/>
              <a:buChar char="•"/>
            </a:pPr>
            <a:r>
              <a:rPr lang="is-IS" dirty="0" smtClean="0"/>
              <a:t>Generalised Linear Regression</a:t>
            </a:r>
          </a:p>
          <a:p>
            <a:pPr marL="285750" indent="-285750">
              <a:lnSpc>
                <a:spcPct val="150000"/>
              </a:lnSpc>
              <a:buFont typeface="Arial" panose="020B0604020202020204" pitchFamily="34" charset="0"/>
              <a:buChar char="•"/>
            </a:pPr>
            <a:r>
              <a:rPr lang="is-IS" dirty="0" smtClean="0"/>
              <a:t>Generalisation of the Lasso Penalty</a:t>
            </a:r>
            <a:endParaRPr lang="is-IS" dirty="0"/>
          </a:p>
          <a:p>
            <a:pPr marL="285750" indent="-285750">
              <a:lnSpc>
                <a:spcPct val="150000"/>
              </a:lnSpc>
              <a:buFont typeface="Arial" panose="020B0604020202020204" pitchFamily="34" charset="0"/>
              <a:buChar char="•"/>
            </a:pPr>
            <a:r>
              <a:rPr lang="is-IS" dirty="0" smtClean="0"/>
              <a:t>Statistical Inference</a:t>
            </a:r>
            <a:endParaRPr lang="is-IS" dirty="0"/>
          </a:p>
          <a:p>
            <a:pPr marL="285750" indent="-285750">
              <a:lnSpc>
                <a:spcPct val="150000"/>
              </a:lnSpc>
              <a:buFont typeface="Arial" panose="020B0604020202020204" pitchFamily="34" charset="0"/>
              <a:buChar char="•"/>
            </a:pPr>
            <a:r>
              <a:rPr lang="is-IS" dirty="0" smtClean="0"/>
              <a:t>Sparse Multivariate Methods</a:t>
            </a:r>
            <a:endParaRPr lang="is-IS" dirty="0"/>
          </a:p>
          <a:p>
            <a:pPr marL="285750" indent="-285750">
              <a:lnSpc>
                <a:spcPct val="150000"/>
              </a:lnSpc>
              <a:buFont typeface="Arial" panose="020B0604020202020204" pitchFamily="34" charset="0"/>
              <a:buChar char="•"/>
            </a:pPr>
            <a:r>
              <a:rPr lang="is-IS" dirty="0" smtClean="0"/>
              <a:t>Graph and Model Selection</a:t>
            </a:r>
            <a:endParaRPr lang="is-IS" dirty="0"/>
          </a:p>
        </p:txBody>
      </p:sp>
      <p:sp>
        <p:nvSpPr>
          <p:cNvPr id="5" name="TextBox 4"/>
          <p:cNvSpPr txBox="1"/>
          <p:nvPr/>
        </p:nvSpPr>
        <p:spPr>
          <a:xfrm>
            <a:off x="418690" y="3309160"/>
            <a:ext cx="5270910" cy="369332"/>
          </a:xfrm>
          <a:prstGeom prst="rect">
            <a:avLst/>
          </a:prstGeom>
          <a:noFill/>
        </p:spPr>
        <p:txBody>
          <a:bodyPr wrap="square" rtlCol="0">
            <a:spAutoFit/>
          </a:bodyPr>
          <a:lstStyle/>
          <a:p>
            <a:r>
              <a:rPr lang="en-GB" b="1" dirty="0" smtClean="0"/>
              <a:t>Methods</a:t>
            </a:r>
            <a:endParaRPr lang="en-GB" b="1" dirty="0"/>
          </a:p>
        </p:txBody>
      </p:sp>
      <p:sp>
        <p:nvSpPr>
          <p:cNvPr id="6" name="Date Placeholder 5"/>
          <p:cNvSpPr>
            <a:spLocks noGrp="1"/>
          </p:cNvSpPr>
          <p:nvPr>
            <p:ph type="dt" sz="half" idx="10"/>
          </p:nvPr>
        </p:nvSpPr>
        <p:spPr/>
        <p:txBody>
          <a:bodyPr/>
          <a:lstStyle/>
          <a:p>
            <a:fld id="{C23C914B-5A66-4461-9B69-B6B0B03A821B}"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8</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Statistical Learning with Sparsity</a:t>
            </a:r>
            <a:endParaRPr lang="en-GB" dirty="0"/>
          </a:p>
        </p:txBody>
      </p:sp>
    </p:spTree>
    <p:extLst>
      <p:ext uri="{BB962C8B-B14F-4D97-AF65-F5344CB8AC3E}">
        <p14:creationId xmlns:p14="http://schemas.microsoft.com/office/powerpoint/2010/main" val="40824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298" y="1383752"/>
            <a:ext cx="8267700" cy="1200329"/>
          </a:xfrm>
          <a:prstGeom prst="rect">
            <a:avLst/>
          </a:prstGeom>
          <a:noFill/>
        </p:spPr>
        <p:txBody>
          <a:bodyPr wrap="square" rtlCol="0">
            <a:spAutoFit/>
          </a:bodyPr>
          <a:lstStyle/>
          <a:p>
            <a:r>
              <a:rPr lang="en-GB" dirty="0" smtClean="0"/>
              <a:t>In </a:t>
            </a:r>
            <a:r>
              <a:rPr lang="en-GB" dirty="0"/>
              <a:t>which we observe N observations of an outcome variable </a:t>
            </a:r>
            <a:r>
              <a:rPr lang="en-GB" i="1" dirty="0" smtClean="0"/>
              <a:t>Y</a:t>
            </a:r>
            <a:r>
              <a:rPr lang="en-GB" dirty="0" smtClean="0"/>
              <a:t> </a:t>
            </a:r>
            <a:r>
              <a:rPr lang="en-GB" dirty="0"/>
              <a:t>and p associated predictor variables (or features) </a:t>
            </a:r>
            <a:r>
              <a:rPr lang="en-GB" i="1" dirty="0" smtClean="0"/>
              <a:t>X </a:t>
            </a:r>
            <a:r>
              <a:rPr lang="en-GB" i="1" dirty="0"/>
              <a:t>= (</a:t>
            </a:r>
            <a:r>
              <a:rPr lang="en-GB" i="1" dirty="0" smtClean="0"/>
              <a:t>x</a:t>
            </a:r>
            <a:r>
              <a:rPr lang="en-GB" i="1" baseline="-25000" dirty="0" smtClean="0"/>
              <a:t>1</a:t>
            </a:r>
            <a:r>
              <a:rPr lang="en-GB" i="1" dirty="0"/>
              <a:t>, </a:t>
            </a:r>
            <a:r>
              <a:rPr lang="is-IS" i="1" dirty="0"/>
              <a:t>…, </a:t>
            </a:r>
            <a:r>
              <a:rPr lang="is-IS" i="1" dirty="0" smtClean="0"/>
              <a:t>x</a:t>
            </a:r>
            <a:r>
              <a:rPr lang="is-IS" i="1" baseline="-25000" dirty="0" smtClean="0"/>
              <a:t>p</a:t>
            </a:r>
            <a:r>
              <a:rPr lang="is-IS" i="1" dirty="0" smtClean="0"/>
              <a:t>)</a:t>
            </a:r>
            <a:r>
              <a:rPr lang="is-IS" i="1" baseline="30000" dirty="0" smtClean="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2707208284"/>
              </p:ext>
            </p:extLst>
          </p:nvPr>
        </p:nvGraphicFramePr>
        <p:xfrm>
          <a:off x="3333801" y="2666832"/>
          <a:ext cx="1882775" cy="508000"/>
        </p:xfrm>
        <a:graphic>
          <a:graphicData uri="http://schemas.openxmlformats.org/presentationml/2006/ole">
            <mc:AlternateContent xmlns:mc="http://schemas.openxmlformats.org/markup-compatibility/2006">
              <mc:Choice xmlns:v="urn:schemas-microsoft-com:vml" Requires="v">
                <p:oleObj spid="_x0000_s14380"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1" y="2666832"/>
                        <a:ext cx="1882775" cy="508000"/>
                      </a:xfrm>
                      <a:prstGeom prst="rect">
                        <a:avLst/>
                      </a:prstGeom>
                    </p:spPr>
                  </p:pic>
                </p:oleObj>
              </mc:Fallback>
            </mc:AlternateContent>
          </a:graphicData>
        </a:graphic>
      </p:graphicFrame>
      <p:sp>
        <p:nvSpPr>
          <p:cNvPr id="10" name="TextBox 9"/>
          <p:cNvSpPr txBox="1"/>
          <p:nvPr/>
        </p:nvSpPr>
        <p:spPr>
          <a:xfrm>
            <a:off x="754947" y="3331368"/>
            <a:ext cx="5264853" cy="369332"/>
          </a:xfrm>
          <a:prstGeom prst="rect">
            <a:avLst/>
          </a:prstGeom>
          <a:noFill/>
        </p:spPr>
        <p:txBody>
          <a:bodyPr wrap="square" rtlCol="0">
            <a:spAutoFit/>
          </a:bodyPr>
          <a:lstStyle/>
          <a:p>
            <a:r>
              <a:rPr lang="en-GB" dirty="0" smtClean="0"/>
              <a:t>where β</a:t>
            </a:r>
            <a:r>
              <a:rPr lang="en-GB" baseline="-25000" dirty="0" smtClean="0"/>
              <a:t>j</a:t>
            </a:r>
            <a:r>
              <a:rPr lang="en-GB" dirty="0" smtClean="0"/>
              <a:t> represents the parameters to be estimated</a:t>
            </a:r>
            <a:endParaRPr lang="en-GB" dirty="0"/>
          </a:p>
        </p:txBody>
      </p:sp>
      <p:sp>
        <p:nvSpPr>
          <p:cNvPr id="4" name="Date Placeholder 3"/>
          <p:cNvSpPr>
            <a:spLocks noGrp="1"/>
          </p:cNvSpPr>
          <p:nvPr>
            <p:ph type="dt" sz="half" idx="10"/>
          </p:nvPr>
        </p:nvSpPr>
        <p:spPr/>
        <p:txBody>
          <a:bodyPr/>
          <a:lstStyle/>
          <a:p>
            <a:fld id="{76F23067-EBD5-4970-AB77-D28153F69787}" type="datetime1">
              <a:rPr lang="en-GB" smtClean="0"/>
              <a:t>26/01/2017</a:t>
            </a:fld>
            <a:endParaRPr lang="en-US"/>
          </a:p>
        </p:txBody>
      </p:sp>
      <p:sp>
        <p:nvSpPr>
          <p:cNvPr id="5" name="Footer Placeholder 4"/>
          <p:cNvSpPr>
            <a:spLocks noGrp="1"/>
          </p:cNvSpPr>
          <p:nvPr>
            <p:ph type="ftr" sz="quarter" idx="11"/>
          </p:nvPr>
        </p:nvSpPr>
        <p:spPr/>
        <p:txBody>
          <a:bodyPr/>
          <a:lstStyle/>
          <a:p>
            <a:r>
              <a:rPr lang="en-US" smtClean="0"/>
              <a:t>Connecting Nutrition and Health</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9</a:t>
            </a:fld>
            <a:endParaRPr lang="en-US"/>
          </a:p>
        </p:txBody>
      </p:sp>
      <p:sp>
        <p:nvSpPr>
          <p:cNvPr id="11"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a:t>
            </a:r>
            <a:endParaRPr lang="en-GB" dirty="0"/>
          </a:p>
        </p:txBody>
      </p:sp>
    </p:spTree>
    <p:extLst>
      <p:ext uri="{BB962C8B-B14F-4D97-AF65-F5344CB8AC3E}">
        <p14:creationId xmlns:p14="http://schemas.microsoft.com/office/powerpoint/2010/main" val="3455893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22" y="1089191"/>
            <a:ext cx="8267700" cy="861774"/>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Least squares</a:t>
            </a:r>
          </a:p>
          <a:p>
            <a:r>
              <a:rPr lang="is-IS" sz="1600" dirty="0" smtClean="0"/>
              <a:t>Suitable when the response variable is quantitative and ideally when the error distribution is Gaussian.</a:t>
            </a:r>
            <a:endParaRPr lang="en-GB" sz="1600" dirty="0" smtClean="0"/>
          </a:p>
        </p:txBody>
      </p:sp>
      <p:sp>
        <p:nvSpPr>
          <p:cNvPr id="4" name="TextBox 3"/>
          <p:cNvSpPr txBox="1"/>
          <p:nvPr/>
        </p:nvSpPr>
        <p:spPr>
          <a:xfrm>
            <a:off x="358822" y="2214925"/>
            <a:ext cx="8267700" cy="2339102"/>
          </a:xfrm>
          <a:prstGeom prst="rect">
            <a:avLst/>
          </a:prstGeom>
          <a:noFill/>
        </p:spPr>
        <p:txBody>
          <a:bodyPr wrap="square" rtlCol="0">
            <a:spAutoFit/>
          </a:bodyPr>
          <a:lstStyle/>
          <a:p>
            <a:pPr marL="285750" indent="-285750">
              <a:buFont typeface="Arial" panose="020B0604020202020204" pitchFamily="34" charset="0"/>
              <a:buChar char="•"/>
            </a:pPr>
            <a:r>
              <a:rPr lang="is-IS" b="1" dirty="0" smtClean="0"/>
              <a:t>Lasso</a:t>
            </a:r>
          </a:p>
          <a:p>
            <a:r>
              <a:rPr lang="is-IS" sz="1600" dirty="0" smtClean="0"/>
              <a:t>Prediction accuracy over least squares for two reasons:</a:t>
            </a:r>
            <a:endParaRPr lang="is-IS" sz="1600" dirty="0"/>
          </a:p>
          <a:p>
            <a:r>
              <a:rPr lang="is-IS" sz="1600"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sz="1600" dirty="0" smtClean="0"/>
              <a:t>2. For purposes of interpretation: with a large number of predictors, we often would like to identify a smaller subset of these predictors that exhibit the strongest effects.</a:t>
            </a:r>
            <a:endParaRPr lang="en-GB" sz="1600" dirty="0" smtClean="0"/>
          </a:p>
        </p:txBody>
      </p:sp>
      <p:sp>
        <p:nvSpPr>
          <p:cNvPr id="5" name="TextBox 4"/>
          <p:cNvSpPr txBox="1"/>
          <p:nvPr/>
        </p:nvSpPr>
        <p:spPr>
          <a:xfrm>
            <a:off x="358822" y="4777384"/>
            <a:ext cx="8267700" cy="1107996"/>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Generalised Linear Regression</a:t>
            </a:r>
          </a:p>
          <a:p>
            <a:r>
              <a:rPr lang="en-GB" sz="1600"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6" name="Date Placeholder 5"/>
          <p:cNvSpPr>
            <a:spLocks noGrp="1"/>
          </p:cNvSpPr>
          <p:nvPr>
            <p:ph type="dt" sz="half" idx="10"/>
          </p:nvPr>
        </p:nvSpPr>
        <p:spPr/>
        <p:txBody>
          <a:bodyPr/>
          <a:lstStyle/>
          <a:p>
            <a:fld id="{4152AAFE-CC67-45F3-B5DD-8EE2F344F2F4}" type="datetime1">
              <a:rPr lang="en-GB" smtClean="0"/>
              <a:t>26/01/2017</a:t>
            </a:fld>
            <a:endParaRPr lang="en-US"/>
          </a:p>
        </p:txBody>
      </p:sp>
      <p:sp>
        <p:nvSpPr>
          <p:cNvPr id="7" name="Footer Placeholder 6"/>
          <p:cNvSpPr>
            <a:spLocks noGrp="1"/>
          </p:cNvSpPr>
          <p:nvPr>
            <p:ph type="ftr" sz="quarter" idx="11"/>
          </p:nvPr>
        </p:nvSpPr>
        <p:spPr/>
        <p:txBody>
          <a:bodyPr/>
          <a:lstStyle/>
          <a:p>
            <a:r>
              <a:rPr lang="en-US" smtClean="0"/>
              <a:t>Connecting Nutrition and Health</a:t>
            </a:r>
            <a:endParaRPr lang="en-US"/>
          </a:p>
        </p:txBody>
      </p:sp>
      <p:sp>
        <p:nvSpPr>
          <p:cNvPr id="8" name="Slide Number Placeholder 7"/>
          <p:cNvSpPr>
            <a:spLocks noGrp="1"/>
          </p:cNvSpPr>
          <p:nvPr>
            <p:ph type="sldNum" sz="quarter" idx="12"/>
          </p:nvPr>
        </p:nvSpPr>
        <p:spPr/>
        <p:txBody>
          <a:bodyPr/>
          <a:lstStyle/>
          <a:p>
            <a:fld id="{4B6C3A51-3C17-0249-9ECC-FA6C0DA4621B}" type="slidenum">
              <a:rPr lang="en-US" smtClean="0"/>
              <a:t>10</a:t>
            </a:fld>
            <a:endParaRPr lang="en-US"/>
          </a:p>
        </p:txBody>
      </p:sp>
      <p:sp>
        <p:nvSpPr>
          <p:cNvPr id="9" name="Title 5"/>
          <p:cNvSpPr txBox="1">
            <a:spLocks/>
          </p:cNvSpPr>
          <p:nvPr/>
        </p:nvSpPr>
        <p:spPr>
          <a:xfrm>
            <a:off x="457200" y="274638"/>
            <a:ext cx="8229600" cy="792162"/>
          </a:xfrm>
          <a:prstGeom prst="rect">
            <a:avLst/>
          </a:prstGeom>
        </p:spPr>
        <p:txBody>
          <a:bodyPr/>
          <a:lstStyle>
            <a:lvl1pPr algn="ctr" defTabSz="457200" rtl="0" eaLnBrk="1" latinLnBrk="0" hangingPunct="1">
              <a:spcBef>
                <a:spcPct val="0"/>
              </a:spcBef>
              <a:buNone/>
              <a:defRPr sz="2600" kern="1200">
                <a:solidFill>
                  <a:schemeClr val="tx1"/>
                </a:solidFill>
                <a:latin typeface="+mj-lt"/>
                <a:ea typeface="+mj-ea"/>
                <a:cs typeface="+mj-cs"/>
              </a:defRPr>
            </a:lvl1pPr>
          </a:lstStyle>
          <a:p>
            <a:r>
              <a:rPr lang="en-GB" dirty="0" smtClean="0"/>
              <a:t>Linear Regression Algorithms</a:t>
            </a:r>
            <a:endParaRPr lang="en-GB" dirty="0"/>
          </a:p>
        </p:txBody>
      </p:sp>
    </p:spTree>
    <p:extLst>
      <p:ext uri="{BB962C8B-B14F-4D97-AF65-F5344CB8AC3E}">
        <p14:creationId xmlns:p14="http://schemas.microsoft.com/office/powerpoint/2010/main" val="148918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32688</TotalTime>
  <Words>2998</Words>
  <Application>Microsoft Macintosh PowerPoint</Application>
  <PresentationFormat>On-screen Show (4:3)</PresentationFormat>
  <Paragraphs>622</Paragraphs>
  <Slides>55</Slides>
  <Notes>13</Notes>
  <HiddenSlides>7</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4" baseType="lpstr">
      <vt:lpstr>Calibri</vt:lpstr>
      <vt:lpstr>Gill Sans</vt:lpstr>
      <vt:lpstr>ＭＳ Ｐゴシック</vt:lpstr>
      <vt:lpstr>Roboto</vt:lpstr>
      <vt:lpstr>Times New Roman</vt:lpstr>
      <vt:lpstr>Arial</vt:lpstr>
      <vt:lpstr>Office Theme</vt:lpstr>
      <vt:lpstr>Equation</vt:lpstr>
      <vt:lpstr>Document</vt:lpstr>
      <vt:lpstr>Application of biological priors to improve integration of multi-omics data sets</vt:lpstr>
      <vt:lpstr>Statistical approaches for the analysis of High-dimensional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biological networks </vt:lpstr>
      <vt:lpstr>Network types</vt:lpstr>
      <vt:lpstr>PowerPoint Presentation</vt:lpstr>
      <vt:lpstr>PowerPoint Presentation</vt:lpstr>
      <vt:lpstr>PowerPoint Presentation</vt:lpstr>
      <vt:lpstr>Popular Tools to integrate data on networks </vt:lpstr>
      <vt:lpstr>Cytoscape</vt:lpstr>
      <vt:lpstr>Others</vt:lpstr>
      <vt:lpstr>PathVisio</vt:lpstr>
      <vt:lpstr>NETWORK ASSISTED BIOMARKER DISCOVERY </vt:lpstr>
      <vt:lpstr>PowerPoint Presentation</vt:lpstr>
      <vt:lpstr>Limitations and Challenges of Biomarker Discovery</vt:lpstr>
      <vt:lpstr>Limitations and Challenges of Biomarker Discovery</vt:lpstr>
      <vt:lpstr>Application of biological priors</vt:lpstr>
      <vt:lpstr>Pathway Activity Analysis</vt:lpstr>
      <vt:lpstr>Overview approaches for PAA</vt:lpstr>
      <vt:lpstr>PAA limitations</vt:lpstr>
      <vt:lpstr>Differential Network Analysis</vt:lpstr>
      <vt:lpstr>Differential Network Analysis</vt:lpstr>
      <vt:lpstr>Network assisted functional/enrichment analysis</vt:lpstr>
      <vt:lpstr>PowerPoint Presentation</vt:lpstr>
      <vt:lpstr>PowerPoint Presentation</vt:lpstr>
      <vt:lpstr>PowerPoint Presentation</vt:lpstr>
      <vt:lpstr>ONION: BIOMARKER DISCOVERY in sub-netwroks </vt:lpstr>
      <vt:lpstr>PowerPoint Presentation</vt:lpstr>
      <vt:lpstr>PowerPoint Presentation</vt:lpstr>
      <vt:lpstr>Integration of transcriptomics and metabolomics data</vt:lpstr>
      <vt:lpstr>PowerPoint Presentation</vt:lpstr>
      <vt:lpstr>PowerPoint Presentation</vt:lpstr>
      <vt:lpstr>PowerPoint Presentation</vt:lpstr>
      <vt:lpstr>PowerPoint Presentation</vt:lpstr>
      <vt:lpstr>Penalised logistic regression using networks</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New section??</vt:lpstr>
      <vt:lpstr>PowerPoint Presentation</vt:lpstr>
      <vt:lpstr>Pathway, network assisted enrichment analysis</vt:lpstr>
    </vt:vector>
  </TitlesOfParts>
  <Company>The Genome Analysis Centre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Microsoft Office User</cp:lastModifiedBy>
  <cp:revision>478</cp:revision>
  <dcterms:created xsi:type="dcterms:W3CDTF">2013-03-16T21:23:41Z</dcterms:created>
  <dcterms:modified xsi:type="dcterms:W3CDTF">2017-01-26T09:50:19Z</dcterms:modified>
</cp:coreProperties>
</file>